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12.jpeg" ContentType="image/jpeg"/>
  <Override PartName="/ppt/media/image13.png" ContentType="image/png"/>
  <Override PartName="/ppt/media/image15.jpeg" ContentType="image/jpeg"/>
  <Override PartName="/ppt/media/image14.png" ContentType="image/png"/>
  <Override PartName="/ppt/media/image9.png" ContentType="image/pn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jpeg" ContentType="image/jpeg"/>
  <Override PartName="/ppt/media/image8.png" ContentType="image/png"/>
  <Override PartName="/ppt/media/image11.jpeg" ContentType="image/jpeg"/>
  <Override PartName="/ppt/media/image7.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42.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9.xml" ContentType="application/vnd.openxmlformats-officedocument.presentationml.slide+xml"/>
  <Override PartName="/ppt/slides/slide65.xml" ContentType="application/vnd.openxmlformats-officedocument.presentationml.slide+xml"/>
  <Override PartName="/ppt/slides/slide28.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62.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39.xml.rels" ContentType="application/vnd.openxmlformats-package.relationships+xml"/>
  <Override PartName="/ppt/slides/_rels/slide31.xml.rels" ContentType="application/vnd.openxmlformats-package.relationships+xml"/>
  <Override PartName="/ppt/slides/_rels/slide15.xml.rels" ContentType="application/vnd.openxmlformats-package.relationships+xml"/>
  <Override PartName="/ppt/slides/_rels/slide24.xml.rels" ContentType="application/vnd.openxmlformats-package.relationships+xml"/>
  <Override PartName="/ppt/slides/_rels/slide32.xml.rels" ContentType="application/vnd.openxmlformats-package.relationships+xml"/>
  <Override PartName="/ppt/slides/_rels/slide1.xml.rels" ContentType="application/vnd.openxmlformats-package.relationships+xml"/>
  <Override PartName="/ppt/slides/_rels/slide58.xml.rels" ContentType="application/vnd.openxmlformats-package.relationships+xml"/>
  <Override PartName="/ppt/slides/_rels/slide65.xml.rels" ContentType="application/vnd.openxmlformats-package.relationships+xml"/>
  <Override PartName="/ppt/slides/_rels/slide13.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2.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55.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54.xml.rels" ContentType="application/vnd.openxmlformats-package.relationships+xml"/>
  <Override PartName="/ppt/slides/_rels/slide63.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41.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53.xml.rels" ContentType="application/vnd.openxmlformats-package.relationships+xml"/>
  <Override PartName="/ppt/slides/_rels/slide62.xml.rels" ContentType="application/vnd.openxmlformats-package.relationships+xml"/>
  <Override PartName="/ppt/slides/_rels/slide46.xml.rels" ContentType="application/vnd.openxmlformats-package.relationships+xml"/>
  <Override PartName="/ppt/slides/_rels/slide52.xml.rels" ContentType="application/vnd.openxmlformats-package.relationships+xml"/>
  <Override PartName="/ppt/slides/_rels/slide57.xml.rels" ContentType="application/vnd.openxmlformats-package.relationships+xml"/>
  <Override PartName="/ppt/slides/_rels/slide61.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_rels/slide14.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19.xml.rels" ContentType="application/vnd.openxmlformats-package.relationships+xml"/>
  <Override PartName="/ppt/slides/_rels/slide23.xml.rels" ContentType="application/vnd.openxmlformats-package.relationships+xml"/>
  <Override PartName="/ppt/slides/_rels/slide30.xml.rels" ContentType="application/vnd.openxmlformats-package.relationships+xml"/>
  <Override PartName="/ppt/slides/_rels/slide38.xml.rels" ContentType="application/vnd.openxmlformats-package.relationships+xml"/>
  <Override PartName="/ppt/slides/_rels/slide45.xml.rels" ContentType="application/vnd.openxmlformats-package.relationships+xml"/>
  <Override PartName="/ppt/slides/_rels/slide25.xml.rels" ContentType="application/vnd.openxmlformats-package.relationships+xml"/>
  <Override PartName="/ppt/slides/_rels/slide59.xml.rels" ContentType="application/vnd.openxmlformats-package.relationships+xml"/>
  <Override PartName="/ppt/slides/_rels/slide10.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
</Relationships>
</file>

<file path=ppt/media/image1.png>
</file>

<file path=ppt/media/image10.png>
</file>

<file path=ppt/media/image11.jpeg>
</file>

<file path=ppt/media/image12.jpeg>
</file>

<file path=ppt/media/image13.png>
</file>

<file path=ppt/media/image14.png>
</file>

<file path=ppt/media/image15.jpe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6200" cy="684504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5312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CCB03630-F724-40A0-B9C2-2FDCF3639385}"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2" name="CustomShape 3"/>
          <p:cNvSpPr/>
          <p:nvPr/>
        </p:nvSpPr>
        <p:spPr>
          <a:xfrm>
            <a:off x="912240" y="1268280"/>
            <a:ext cx="9203040" cy="35640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47040" cy="556920"/>
          </a:xfrm>
          <a:prstGeom prst="rect">
            <a:avLst/>
          </a:prstGeom>
          <a:ln>
            <a:noFill/>
          </a:ln>
        </p:spPr>
      </p:pic>
      <p:pic>
        <p:nvPicPr>
          <p:cNvPr id="4" name="Grafik 2" descr=""/>
          <p:cNvPicPr/>
          <p:nvPr/>
        </p:nvPicPr>
        <p:blipFill>
          <a:blip r:embed="rId3"/>
          <a:stretch/>
        </p:blipFill>
        <p:spPr>
          <a:xfrm>
            <a:off x="7430400" y="134640"/>
            <a:ext cx="3692880" cy="509040"/>
          </a:xfrm>
          <a:prstGeom prst="rect">
            <a:avLst/>
          </a:prstGeom>
          <a:ln>
            <a:noFill/>
          </a:ln>
        </p:spPr>
      </p:pic>
      <p:sp>
        <p:nvSpPr>
          <p:cNvPr id="5" name="CustomShape 4"/>
          <p:cNvSpPr/>
          <p:nvPr/>
        </p:nvSpPr>
        <p:spPr>
          <a:xfrm>
            <a:off x="912240" y="1268280"/>
            <a:ext cx="9203040" cy="356400"/>
          </a:xfrm>
          <a:prstGeom prst="rect">
            <a:avLst/>
          </a:prstGeom>
          <a:noFill/>
          <a:ln>
            <a:noFill/>
          </a:ln>
        </p:spPr>
        <p:style>
          <a:lnRef idx="0"/>
          <a:fillRef idx="0"/>
          <a:effectRef idx="0"/>
          <a:fontRef idx="minor"/>
        </p:style>
      </p:sp>
      <p:sp>
        <p:nvSpPr>
          <p:cNvPr id="6" name="CustomShape 5"/>
          <p:cNvSpPr/>
          <p:nvPr/>
        </p:nvSpPr>
        <p:spPr>
          <a:xfrm>
            <a:off x="11444760" y="0"/>
            <a:ext cx="736200" cy="6845040"/>
          </a:xfrm>
          <a:prstGeom prst="rect">
            <a:avLst/>
          </a:prstGeom>
          <a:solidFill>
            <a:srgbClr val="000000">
              <a:alpha val="10000"/>
            </a:srgbClr>
          </a:solidFill>
          <a:ln>
            <a:noFill/>
          </a:ln>
        </p:spPr>
        <p:style>
          <a:lnRef idx="0"/>
          <a:fillRef idx="0"/>
          <a:effectRef idx="0"/>
          <a:fontRef idx="minor"/>
        </p:style>
      </p:sp>
      <p:sp>
        <p:nvSpPr>
          <p:cNvPr id="7" name="CustomShape 6"/>
          <p:cNvSpPr/>
          <p:nvPr/>
        </p:nvSpPr>
        <p:spPr>
          <a:xfrm>
            <a:off x="0" y="6642720"/>
            <a:ext cx="121791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6200" cy="684504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5312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5889281-2F3B-4EEA-BC65-3287CD7FEC75}"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48" name="CustomShape 3"/>
          <p:cNvSpPr/>
          <p:nvPr/>
        </p:nvSpPr>
        <p:spPr>
          <a:xfrm>
            <a:off x="912240" y="1268280"/>
            <a:ext cx="9203040" cy="35640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47040" cy="556920"/>
          </a:xfrm>
          <a:prstGeom prst="rect">
            <a:avLst/>
          </a:prstGeom>
          <a:ln>
            <a:noFill/>
          </a:ln>
        </p:spPr>
      </p:pic>
      <p:pic>
        <p:nvPicPr>
          <p:cNvPr id="50" name="Grafik 2" descr=""/>
          <p:cNvPicPr/>
          <p:nvPr/>
        </p:nvPicPr>
        <p:blipFill>
          <a:blip r:embed="rId3"/>
          <a:stretch/>
        </p:blipFill>
        <p:spPr>
          <a:xfrm>
            <a:off x="7430400" y="134640"/>
            <a:ext cx="3692880" cy="509040"/>
          </a:xfrm>
          <a:prstGeom prst="rect">
            <a:avLst/>
          </a:prstGeom>
          <a:ln>
            <a:noFill/>
          </a:ln>
        </p:spPr>
      </p:pic>
      <p:sp>
        <p:nvSpPr>
          <p:cNvPr id="51" name="CustomShape 4"/>
          <p:cNvSpPr/>
          <p:nvPr/>
        </p:nvSpPr>
        <p:spPr>
          <a:xfrm>
            <a:off x="11444760" y="0"/>
            <a:ext cx="736200" cy="684504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5312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B2535FA4-0F2F-489D-9F4D-484429448F46}"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53" name="CustomShape 6"/>
          <p:cNvSpPr/>
          <p:nvPr/>
        </p:nvSpPr>
        <p:spPr>
          <a:xfrm>
            <a:off x="0" y="6642720"/>
            <a:ext cx="121791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9.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www.umweltbundesamt.de/sites/default/files/medien/2666/bilder/dateien/karte_klimaanaloge_zwei_je_klimaraumtyp_1.png"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hyperlink" Target="https://creativecommons.org/licenses/by-nc/2.0/" TargetMode="External"/><Relationship Id="rId3"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hyperlink" Target="https://www.carbonfootprint.com/" TargetMode="External"/><Relationship Id="rId2"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hyperlink" Target="https://www.ipcc.ch/report/ar6/wg2/" TargetMode="External"/><Relationship Id="rId2" Type="http://schemas.openxmlformats.org/officeDocument/2006/relationships/hyperlink" Target="https://www.geo.fu-berlin.de/en/v/iwm-network/learning_content/environmental-background/basics_climategeography/index.html" TargetMode="External"/><Relationship Id="rId3" Type="http://schemas.openxmlformats.org/officeDocument/2006/relationships/hyperlink" Target="https://www.nasa.gov/mission_pages/noaa-n/climate/climate_weather.html" TargetMode="External"/><Relationship Id="rId4" Type="http://schemas.openxmlformats.org/officeDocument/2006/relationships/hyperlink" Target="https://www.youtube.com/watch?v=-v0XiUQlRLw" TargetMode="External"/><Relationship Id="rId5"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27400" y="1412640"/>
            <a:ext cx="10356120" cy="114264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US" sz="3200" spc="-1" strike="noStrike">
              <a:latin typeface="Arial"/>
            </a:endParaRPr>
          </a:p>
        </p:txBody>
      </p:sp>
      <p:sp>
        <p:nvSpPr>
          <p:cNvPr id="93" name="CustomShape 2"/>
          <p:cNvSpPr/>
          <p:nvPr/>
        </p:nvSpPr>
        <p:spPr>
          <a:xfrm>
            <a:off x="527400" y="2852640"/>
            <a:ext cx="10356120" cy="236340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2: Introduction II – Climate Change</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27"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US" sz="2200" spc="-1" strike="noStrike">
              <a:latin typeface="Arial"/>
            </a:endParaRPr>
          </a:p>
        </p:txBody>
      </p:sp>
      <p:sp>
        <p:nvSpPr>
          <p:cNvPr id="128"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The term is frequently used interchangeably with the term </a:t>
            </a:r>
            <a:r>
              <a:rPr b="0" i="1" lang="en-US" sz="1800" spc="-1" strike="noStrike" u="sng">
                <a:solidFill>
                  <a:srgbClr val="ffffff"/>
                </a:solidFill>
                <a:uFillTx/>
                <a:latin typeface="DejaVu Sans"/>
                <a:ea typeface="DejaVu Sans"/>
              </a:rPr>
              <a:t>climate change</a:t>
            </a:r>
            <a:r>
              <a:rPr b="0" i="1" lang="en-US" sz="1800" spc="-1" strike="noStrike">
                <a:solidFill>
                  <a:srgbClr val="ffffff"/>
                </a:solidFill>
                <a:latin typeface="DejaVu Sans"/>
                <a:ea typeface="DejaVu Sans"/>
              </a:rPr>
              <a:t>, though the latter refers to both human- and naturally produced warming and the effects it has on our planet.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US" sz="1800" spc="-1" strike="noStrike">
              <a:latin typeface="Arial"/>
            </a:endParaRPr>
          </a:p>
        </p:txBody>
      </p:sp>
      <p:sp>
        <p:nvSpPr>
          <p:cNvPr id="129" name="CustomShape 4"/>
          <p:cNvSpPr/>
          <p:nvPr/>
        </p:nvSpPr>
        <p:spPr>
          <a:xfrm>
            <a:off x="361080" y="2286000"/>
            <a:ext cx="10789200" cy="33775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30" name="CustomShape 5"/>
          <p:cNvSpPr/>
          <p:nvPr/>
        </p:nvSpPr>
        <p:spPr>
          <a:xfrm>
            <a:off x="263520" y="649224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32"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US" sz="2200" spc="-1" strike="noStrike">
              <a:latin typeface="Arial"/>
            </a:endParaRPr>
          </a:p>
        </p:txBody>
      </p:sp>
      <p:sp>
        <p:nvSpPr>
          <p:cNvPr id="133"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US" sz="1800" spc="-1" strike="noStrike">
              <a:latin typeface="Arial"/>
            </a:endParaRPr>
          </a:p>
        </p:txBody>
      </p:sp>
      <p:sp>
        <p:nvSpPr>
          <p:cNvPr id="134" name="CustomShape 4"/>
          <p:cNvSpPr/>
          <p:nvPr/>
        </p:nvSpPr>
        <p:spPr>
          <a:xfrm>
            <a:off x="361080" y="2286000"/>
            <a:ext cx="10789200" cy="33775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35" name="CustomShape 5"/>
          <p:cNvSpPr/>
          <p:nvPr/>
        </p:nvSpPr>
        <p:spPr>
          <a:xfrm>
            <a:off x="263520" y="649224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37"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US" sz="2200" spc="-1" strike="noStrike">
              <a:latin typeface="Arial"/>
            </a:endParaRPr>
          </a:p>
        </p:txBody>
      </p:sp>
      <p:sp>
        <p:nvSpPr>
          <p:cNvPr id="138"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It is most commonly measured as the average increase in Earth’s global surface temperature.”</a:t>
            </a:r>
            <a:endParaRPr b="0" lang="en-US" sz="1800" spc="-1" strike="noStrike">
              <a:latin typeface="Arial"/>
            </a:endParaRPr>
          </a:p>
        </p:txBody>
      </p:sp>
      <p:sp>
        <p:nvSpPr>
          <p:cNvPr id="139" name="CustomShape 4"/>
          <p:cNvSpPr/>
          <p:nvPr/>
        </p:nvSpPr>
        <p:spPr>
          <a:xfrm>
            <a:off x="361080" y="2286000"/>
            <a:ext cx="10789200" cy="33775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40" name="CustomShape 5"/>
          <p:cNvSpPr/>
          <p:nvPr/>
        </p:nvSpPr>
        <p:spPr>
          <a:xfrm>
            <a:off x="263520" y="649224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42"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Earth Energy Budget</a:t>
            </a:r>
            <a:endParaRPr b="0" lang="en-US" sz="2200" spc="-1" strike="noStrike">
              <a:latin typeface="Arial"/>
            </a:endParaRPr>
          </a:p>
        </p:txBody>
      </p:sp>
      <p:pic>
        <p:nvPicPr>
          <p:cNvPr id="143" name="" descr=""/>
          <p:cNvPicPr/>
          <p:nvPr/>
        </p:nvPicPr>
        <p:blipFill>
          <a:blip r:embed="rId1"/>
          <a:stretch/>
        </p:blipFill>
        <p:spPr>
          <a:xfrm>
            <a:off x="2709720" y="1554480"/>
            <a:ext cx="6428520" cy="4966200"/>
          </a:xfrm>
          <a:prstGeom prst="rect">
            <a:avLst/>
          </a:prstGeom>
          <a:ln>
            <a:noFill/>
          </a:ln>
        </p:spPr>
      </p:pic>
      <p:sp>
        <p:nvSpPr>
          <p:cNvPr id="144" name="CustomShape 3"/>
          <p:cNvSpPr/>
          <p:nvPr/>
        </p:nvSpPr>
        <p:spPr>
          <a:xfrm>
            <a:off x="9950040" y="911520"/>
            <a:ext cx="511200" cy="49104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sp>
      <p:sp>
        <p:nvSpPr>
          <p:cNvPr id="145" name="CustomShape 4"/>
          <p:cNvSpPr/>
          <p:nvPr/>
        </p:nvSpPr>
        <p:spPr>
          <a:xfrm>
            <a:off x="263520" y="6492240"/>
            <a:ext cx="1052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https://commons.wikimedia.org/wiki/File:The-NASA-Earth%27s-Energy-Budget-Poster-Radiant-Energy-System-satellite-infrared-radiation-fluxes.jpg – Public Domain.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47"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Annual Mean Global Temperatures (1850-2018)</a:t>
            </a:r>
            <a:endParaRPr b="0" lang="en-US" sz="2200" spc="-1" strike="noStrike">
              <a:latin typeface="Arial"/>
            </a:endParaRPr>
          </a:p>
        </p:txBody>
      </p:sp>
      <p:pic>
        <p:nvPicPr>
          <p:cNvPr id="148" name="" descr=""/>
          <p:cNvPicPr/>
          <p:nvPr/>
        </p:nvPicPr>
        <p:blipFill>
          <a:blip r:embed="rId1"/>
          <a:stretch/>
        </p:blipFill>
        <p:spPr>
          <a:xfrm>
            <a:off x="269640" y="1828800"/>
            <a:ext cx="10971720" cy="4109040"/>
          </a:xfrm>
          <a:prstGeom prst="rect">
            <a:avLst/>
          </a:prstGeom>
          <a:ln>
            <a:noFill/>
          </a:ln>
        </p:spPr>
      </p:pic>
      <p:sp>
        <p:nvSpPr>
          <p:cNvPr id="149" name="CustomShape 3"/>
          <p:cNvSpPr/>
          <p:nvPr/>
        </p:nvSpPr>
        <p:spPr>
          <a:xfrm>
            <a:off x="263520" y="6492240"/>
            <a:ext cx="1052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Ed Hawkins – https://commons.wikimedia.org/wiki/File:20181204_Warming_stripes_(global,_WMO,_1850-2018)_-_Climate_Lab_Book_(Ed_Hawkins).png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p:txBody>
      </p:sp>
      <p:sp>
        <p:nvSpPr>
          <p:cNvPr id="150" name="CustomShape 4"/>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 stripe = 1 year</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52"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Water vapour (H2O), carbon dioxide (CO2), nitrous oxide (N2O), methane (CH4) and ozone (O3) are the primary GHGs in the Earth’s atmosphere.” </a:t>
            </a:r>
            <a:endParaRPr b="0" lang="en-US" sz="1800" spc="-1" strike="noStrike">
              <a:latin typeface="Arial"/>
            </a:endParaRPr>
          </a:p>
        </p:txBody>
      </p:sp>
      <p:sp>
        <p:nvSpPr>
          <p:cNvPr id="153"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US" sz="2200" spc="-1" strike="noStrike">
              <a:latin typeface="Arial"/>
            </a:endParaRPr>
          </a:p>
        </p:txBody>
      </p:sp>
      <p:sp>
        <p:nvSpPr>
          <p:cNvPr id="154" name="CustomShape 4"/>
          <p:cNvSpPr/>
          <p:nvPr/>
        </p:nvSpPr>
        <p:spPr>
          <a:xfrm>
            <a:off x="360720" y="2743200"/>
            <a:ext cx="10789200" cy="2372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55" name="CustomShape 5"/>
          <p:cNvSpPr/>
          <p:nvPr/>
        </p:nvSpPr>
        <p:spPr>
          <a:xfrm>
            <a:off x="263520" y="6126480"/>
            <a:ext cx="1079496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57"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Water vapour (H2O), carbon dioxide (CO2), nitrous oxide (N2O), methane (CH4) and ozone (O3) are the primary GHGs in the Earth’s atmosphere.” </a:t>
            </a:r>
            <a:endParaRPr b="0" lang="en-US" sz="1800" spc="-1" strike="noStrike">
              <a:latin typeface="Arial"/>
            </a:endParaRPr>
          </a:p>
        </p:txBody>
      </p:sp>
      <p:sp>
        <p:nvSpPr>
          <p:cNvPr id="158"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US" sz="2200" spc="-1" strike="noStrike">
              <a:latin typeface="Arial"/>
            </a:endParaRPr>
          </a:p>
        </p:txBody>
      </p:sp>
      <p:sp>
        <p:nvSpPr>
          <p:cNvPr id="159" name="CustomShape 4"/>
          <p:cNvSpPr/>
          <p:nvPr/>
        </p:nvSpPr>
        <p:spPr>
          <a:xfrm>
            <a:off x="360720" y="2743200"/>
            <a:ext cx="10789200" cy="2372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60" name="CustomShape 5"/>
          <p:cNvSpPr/>
          <p:nvPr/>
        </p:nvSpPr>
        <p:spPr>
          <a:xfrm>
            <a:off x="263520" y="6126480"/>
            <a:ext cx="1079496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62"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Cumulative CO2 Emissions (1850 – 2021) </a:t>
            </a:r>
            <a:endParaRPr b="0" lang="en-US" sz="2200" spc="-1" strike="noStrike">
              <a:latin typeface="Arial"/>
            </a:endParaRPr>
          </a:p>
        </p:txBody>
      </p:sp>
      <p:sp>
        <p:nvSpPr>
          <p:cNvPr id="163" name="CustomShape 3"/>
          <p:cNvSpPr/>
          <p:nvPr/>
        </p:nvSpPr>
        <p:spPr>
          <a:xfrm>
            <a:off x="263520" y="6492240"/>
            <a:ext cx="1052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RCraig09 – https://commons.wikimedia.org/wiki/File:20211026_Cumulative_carbon_dioxide_CO2_emissions_by_country_-_bar_chart.svg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164" name="" descr=""/>
          <p:cNvPicPr/>
          <p:nvPr/>
        </p:nvPicPr>
        <p:blipFill>
          <a:blip r:embed="rId2"/>
          <a:stretch/>
        </p:blipFill>
        <p:spPr>
          <a:xfrm>
            <a:off x="1645920" y="1720800"/>
            <a:ext cx="8315640" cy="467496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66"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Emissions per Capita (2019)</a:t>
            </a:r>
            <a:endParaRPr b="0" lang="en-US" sz="2200" spc="-1" strike="noStrike">
              <a:latin typeface="Arial"/>
            </a:endParaRPr>
          </a:p>
        </p:txBody>
      </p:sp>
      <p:sp>
        <p:nvSpPr>
          <p:cNvPr id="167" name="CustomShape 3"/>
          <p:cNvSpPr/>
          <p:nvPr/>
        </p:nvSpPr>
        <p:spPr>
          <a:xfrm>
            <a:off x="263520" y="6492240"/>
            <a:ext cx="1052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Tom.Schulz – https://commons.wikimedia.org/wiki/File:2019_Worldwide_CO2_Emissions_(by_region,_per_capita),_variwide_chart.png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168" name="" descr=""/>
          <p:cNvPicPr/>
          <p:nvPr/>
        </p:nvPicPr>
        <p:blipFill>
          <a:blip r:embed="rId2"/>
          <a:stretch/>
        </p:blipFill>
        <p:spPr>
          <a:xfrm>
            <a:off x="1920240" y="1681920"/>
            <a:ext cx="7218360" cy="480492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70"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Concentration over the last 800,000 Years</a:t>
            </a:r>
            <a:endParaRPr b="0" lang="en-US" sz="2200" spc="-1" strike="noStrike">
              <a:latin typeface="Arial"/>
            </a:endParaRPr>
          </a:p>
        </p:txBody>
      </p:sp>
      <p:sp>
        <p:nvSpPr>
          <p:cNvPr id="171" name="CustomShape 3"/>
          <p:cNvSpPr/>
          <p:nvPr/>
        </p:nvSpPr>
        <p:spPr>
          <a:xfrm>
            <a:off x="263520" y="6492240"/>
            <a:ext cx="1052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Femke Nijsse – https://commons.wikimedia.org/wiki/File:Carbon_Dioxide_800kyr.svg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US" sz="900" spc="-1" strike="noStrike">
              <a:latin typeface="Arial"/>
            </a:endParaRPr>
          </a:p>
        </p:txBody>
      </p:sp>
      <p:pic>
        <p:nvPicPr>
          <p:cNvPr id="172" name="" descr=""/>
          <p:cNvPicPr/>
          <p:nvPr/>
        </p:nvPicPr>
        <p:blipFill>
          <a:blip r:embed="rId2"/>
          <a:stretch/>
        </p:blipFill>
        <p:spPr>
          <a:xfrm>
            <a:off x="2193840" y="1643400"/>
            <a:ext cx="7127640" cy="481212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95"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74"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b="0" lang="en-US" sz="1800" spc="-1" strike="noStrike">
              <a:latin typeface="Arial"/>
            </a:endParaRPr>
          </a:p>
        </p:txBody>
      </p:sp>
      <p:sp>
        <p:nvSpPr>
          <p:cNvPr id="175"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Feedback (Effects)</a:t>
            </a:r>
            <a:endParaRPr b="0" lang="en-US" sz="2200" spc="-1" strike="noStrike">
              <a:latin typeface="Arial"/>
            </a:endParaRPr>
          </a:p>
        </p:txBody>
      </p:sp>
      <p:sp>
        <p:nvSpPr>
          <p:cNvPr id="176" name="CustomShape 4"/>
          <p:cNvSpPr/>
          <p:nvPr/>
        </p:nvSpPr>
        <p:spPr>
          <a:xfrm>
            <a:off x="361080" y="3292200"/>
            <a:ext cx="10789200" cy="1365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77" name="CustomShape 5"/>
          <p:cNvSpPr/>
          <p:nvPr/>
        </p:nvSpPr>
        <p:spPr>
          <a:xfrm>
            <a:off x="263520" y="649224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NASA</a:t>
            </a:r>
            <a:r>
              <a:rPr b="0" lang="de-DE" sz="900" spc="-1" strike="noStrike">
                <a:solidFill>
                  <a:srgbClr val="a6a6a6"/>
                </a:solidFill>
                <a:latin typeface="DejaVu Sans"/>
                <a:ea typeface="Roboto"/>
              </a:rPr>
              <a:t> – https://climate.nasa.gov/nasa_science/science/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79"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Ice-Albedo effect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0"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pic>
        <p:nvPicPr>
          <p:cNvPr id="181" name="" descr=""/>
          <p:cNvPicPr/>
          <p:nvPr/>
        </p:nvPicPr>
        <p:blipFill>
          <a:blip r:embed="rId1"/>
          <a:stretch/>
        </p:blipFill>
        <p:spPr>
          <a:xfrm>
            <a:off x="7218000" y="2194560"/>
            <a:ext cx="3570840" cy="2378160"/>
          </a:xfrm>
          <a:prstGeom prst="rect">
            <a:avLst/>
          </a:prstGeom>
          <a:ln>
            <a:noFill/>
          </a:ln>
        </p:spPr>
      </p:pic>
      <p:sp>
        <p:nvSpPr>
          <p:cNvPr id="182" name="CustomShape 4"/>
          <p:cNvSpPr/>
          <p:nvPr/>
        </p:nvSpPr>
        <p:spPr>
          <a:xfrm>
            <a:off x="274320" y="6492240"/>
            <a:ext cx="7776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Bruce Detorres – https://www.flickr.com/photos/brucedetorres/49352689768 – Public Domain.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84"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5"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
        <p:nvSpPr>
          <p:cNvPr id="186" name="CustomShape 4"/>
          <p:cNvSpPr/>
          <p:nvPr/>
        </p:nvSpPr>
        <p:spPr>
          <a:xfrm>
            <a:off x="1188720" y="5029200"/>
            <a:ext cx="4570920" cy="6012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88"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9"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
        <p:nvSpPr>
          <p:cNvPr id="190" name="CustomShape 4"/>
          <p:cNvSpPr/>
          <p:nvPr/>
        </p:nvSpPr>
        <p:spPr>
          <a:xfrm>
            <a:off x="8138160" y="1280160"/>
            <a:ext cx="1736280" cy="164484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Melting ice</a:t>
            </a:r>
            <a:endParaRPr b="0" lang="en-US" sz="1800" spc="-1" strike="noStrike">
              <a:latin typeface="Arial"/>
            </a:endParaRPr>
          </a:p>
        </p:txBody>
      </p:sp>
      <p:sp>
        <p:nvSpPr>
          <p:cNvPr id="191" name="CustomShape 5"/>
          <p:cNvSpPr/>
          <p:nvPr/>
        </p:nvSpPr>
        <p:spPr>
          <a:xfrm>
            <a:off x="6583680" y="3566160"/>
            <a:ext cx="1736280" cy="164484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Increase in </a:t>
            </a:r>
            <a:endParaRPr b="0" lang="en-US" sz="1800" spc="-1" strike="noStrike">
              <a:latin typeface="Arial"/>
            </a:endParaRPr>
          </a:p>
          <a:p>
            <a:pPr algn="ctr">
              <a:lnSpc>
                <a:spcPct val="100000"/>
              </a:lnSpc>
            </a:pPr>
            <a:r>
              <a:rPr b="0" lang="en-US" sz="1800" spc="-1" strike="noStrike">
                <a:solidFill>
                  <a:srgbClr val="ffffff"/>
                </a:solidFill>
                <a:latin typeface="Arial"/>
                <a:ea typeface="DejaVu Sans"/>
              </a:rPr>
              <a:t>absored solar</a:t>
            </a:r>
            <a:endParaRPr b="0" lang="en-US" sz="1800" spc="-1" strike="noStrike">
              <a:latin typeface="Arial"/>
            </a:endParaRPr>
          </a:p>
          <a:p>
            <a:pPr algn="ctr">
              <a:lnSpc>
                <a:spcPct val="100000"/>
              </a:lnSpc>
            </a:pPr>
            <a:r>
              <a:rPr b="0" lang="en-US" sz="1800" spc="-1" strike="noStrike">
                <a:solidFill>
                  <a:srgbClr val="ffffff"/>
                </a:solidFill>
                <a:latin typeface="Arial"/>
                <a:ea typeface="DejaVu Sans"/>
              </a:rPr>
              <a:t>radiation</a:t>
            </a:r>
            <a:endParaRPr b="0" lang="en-US" sz="1800" spc="-1" strike="noStrike">
              <a:latin typeface="Arial"/>
            </a:endParaRPr>
          </a:p>
        </p:txBody>
      </p:sp>
      <p:sp>
        <p:nvSpPr>
          <p:cNvPr id="192" name="CustomShape 6"/>
          <p:cNvSpPr/>
          <p:nvPr/>
        </p:nvSpPr>
        <p:spPr>
          <a:xfrm>
            <a:off x="9601200" y="3566160"/>
            <a:ext cx="1736280" cy="164484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Lower Albedo</a:t>
            </a:r>
            <a:endParaRPr b="0" lang="en-US" sz="1800" spc="-1" strike="noStrike">
              <a:latin typeface="Arial"/>
            </a:endParaRPr>
          </a:p>
        </p:txBody>
      </p:sp>
      <p:sp>
        <p:nvSpPr>
          <p:cNvPr id="193" name="CustomShape 7"/>
          <p:cNvSpPr/>
          <p:nvPr/>
        </p:nvSpPr>
        <p:spPr>
          <a:xfrm rot="18335400">
            <a:off x="7875000" y="3143160"/>
            <a:ext cx="720360" cy="364680"/>
          </a:xfrm>
          <a:custGeom>
            <a:avLst/>
            <a:gdLst/>
            <a:ahLst/>
            <a:rect l="l" t="t" r="r" b="b"/>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a:solidFill>
              <a:srgbClr val="3465a4"/>
            </a:solidFill>
          </a:ln>
        </p:spPr>
        <p:style>
          <a:lnRef idx="0"/>
          <a:fillRef idx="0"/>
          <a:effectRef idx="0"/>
          <a:fontRef idx="minor"/>
        </p:style>
      </p:sp>
      <p:sp>
        <p:nvSpPr>
          <p:cNvPr id="194" name="CustomShape 8"/>
          <p:cNvSpPr/>
          <p:nvPr/>
        </p:nvSpPr>
        <p:spPr>
          <a:xfrm rot="13432800">
            <a:off x="9534600" y="3036240"/>
            <a:ext cx="727560" cy="364680"/>
          </a:xfrm>
          <a:custGeom>
            <a:avLst/>
            <a:gdLst/>
            <a:ahLst/>
            <a:rect l="l" t="t" r="r" b="b"/>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a:solidFill>
              <a:srgbClr val="3465a4"/>
            </a:solidFill>
          </a:ln>
        </p:spPr>
        <p:style>
          <a:lnRef idx="0"/>
          <a:fillRef idx="0"/>
          <a:effectRef idx="0"/>
          <a:fontRef idx="minor"/>
        </p:style>
      </p:sp>
      <p:sp>
        <p:nvSpPr>
          <p:cNvPr id="195" name="CustomShape 9"/>
          <p:cNvSpPr/>
          <p:nvPr/>
        </p:nvSpPr>
        <p:spPr>
          <a:xfrm rot="12000">
            <a:off x="8595720" y="4192560"/>
            <a:ext cx="735840" cy="364680"/>
          </a:xfrm>
          <a:custGeom>
            <a:avLst/>
            <a:gdLst/>
            <a:ahLst/>
            <a:rect l="l" t="t" r="r" b="b"/>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a:solidFill>
              <a:srgbClr val="3465a4"/>
            </a:solidFill>
          </a:ln>
        </p:spPr>
        <p:style>
          <a:lnRef idx="0"/>
          <a:fillRef idx="0"/>
          <a:effectRef idx="0"/>
          <a:fontRef idx="minor"/>
        </p:style>
      </p:sp>
      <p:sp>
        <p:nvSpPr>
          <p:cNvPr id="196" name="CustomShape 10"/>
          <p:cNvSpPr/>
          <p:nvPr/>
        </p:nvSpPr>
        <p:spPr>
          <a:xfrm>
            <a:off x="1188720" y="5029200"/>
            <a:ext cx="4570920" cy="6012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98"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99"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01"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02"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04"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Etc.</a:t>
            </a:r>
            <a:endParaRPr b="0" lang="en-US" sz="1800" spc="-1" strike="noStrike">
              <a:latin typeface="Arial"/>
            </a:endParaRPr>
          </a:p>
        </p:txBody>
      </p:sp>
      <p:sp>
        <p:nvSpPr>
          <p:cNvPr id="205"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07"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carbon footprint</a:t>
            </a:r>
            <a:r>
              <a:rPr b="0" i="1" lang="en-US" sz="1800" spc="-1" strike="noStrike">
                <a:solidFill>
                  <a:srgbClr val="000000"/>
                </a:solidFill>
                <a:latin typeface="DejaVu Sans"/>
                <a:ea typeface="DejaVu Sans"/>
              </a:rPr>
              <a:t> is a measure of the exclusive total amount of carbon dioxide</a:t>
            </a:r>
            <a:endParaRPr b="0" lang="en-US" sz="1800" spc="-1" strike="noStrike">
              <a:latin typeface="Arial"/>
            </a:endParaRPr>
          </a:p>
          <a:p>
            <a:pPr marL="360" algn="ctr">
              <a:lnSpc>
                <a:spcPct val="100000"/>
              </a:lnSpc>
              <a:spcBef>
                <a:spcPts val="360"/>
              </a:spcBef>
            </a:pPr>
            <a:r>
              <a:rPr b="0" i="1" lang="en-US" sz="1800" spc="-1" strike="noStrike">
                <a:solidFill>
                  <a:srgbClr val="000000"/>
                </a:solidFill>
                <a:latin typeface="DejaVu Sans"/>
                <a:ea typeface="DejaVu Sans"/>
              </a:rPr>
              <a:t>emissions that is directly and indirectly caused by an activity or is accumulated over the life stages of a product.</a:t>
            </a:r>
            <a:r>
              <a:rPr b="0" lang="en-US" sz="1800" spc="-1" strike="noStrike">
                <a:solidFill>
                  <a:srgbClr val="000000"/>
                </a:solidFill>
                <a:latin typeface="DejaVu Sans"/>
                <a:ea typeface="DejaVu Sans"/>
              </a:rPr>
              <a:t>”</a:t>
            </a:r>
            <a:endParaRPr b="0" lang="en-US" sz="1800" spc="-1" strike="noStrike">
              <a:latin typeface="Arial"/>
            </a:endParaRPr>
          </a:p>
        </p:txBody>
      </p:sp>
      <p:sp>
        <p:nvSpPr>
          <p:cNvPr id="208"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a:t>
            </a:r>
            <a:endParaRPr b="0" lang="en-US" sz="2200" spc="-1" strike="noStrike">
              <a:latin typeface="Arial"/>
            </a:endParaRPr>
          </a:p>
        </p:txBody>
      </p:sp>
      <p:sp>
        <p:nvSpPr>
          <p:cNvPr id="209" name="CustomShape 4"/>
          <p:cNvSpPr/>
          <p:nvPr/>
        </p:nvSpPr>
        <p:spPr>
          <a:xfrm>
            <a:off x="335520" y="3108960"/>
            <a:ext cx="10789200" cy="1365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10" name="CustomShape 5"/>
          <p:cNvSpPr/>
          <p:nvPr/>
        </p:nvSpPr>
        <p:spPr>
          <a:xfrm>
            <a:off x="270720" y="632268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T. Wiedmann, J. Minx. (2008). </a:t>
            </a:r>
            <a:r>
              <a:rPr b="0" i="1" lang="en-US" sz="900" spc="-1" strike="noStrike">
                <a:solidFill>
                  <a:srgbClr val="a6a6a6"/>
                </a:solidFill>
                <a:latin typeface="DejaVu Sans"/>
                <a:ea typeface="Roboto"/>
              </a:rPr>
              <a:t>A definition of ‘carbon footprint’, Ecological Economics Research Trends</a:t>
            </a:r>
            <a:r>
              <a:rPr b="0" lang="en-US"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12"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14"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first step to reducing your emissions is to know where you stand. Find out your #carbonfootprint with our new calculator &amp; share your pledge today!</a:t>
            </a:r>
            <a:r>
              <a:rPr b="0" lang="en-US" sz="1800" spc="-1" strike="noStrike">
                <a:solidFill>
                  <a:srgbClr val="000000"/>
                </a:solidFill>
                <a:latin typeface="DejaVu Sans"/>
                <a:ea typeface="DejaVu Sans"/>
              </a:rPr>
              <a:t>” - BP (British Petroleum)</a:t>
            </a:r>
            <a:endParaRPr b="0" lang="en-US" sz="1800" spc="-1" strike="noStrike">
              <a:latin typeface="Arial"/>
            </a:endParaRPr>
          </a:p>
        </p:txBody>
      </p:sp>
      <p:sp>
        <p:nvSpPr>
          <p:cNvPr id="215"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335520" y="4406760"/>
            <a:ext cx="10738800" cy="13478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Climate Change – The Basics</a:t>
            </a:r>
            <a:endParaRPr b="0" lang="en-US" sz="3000" spc="-1" strike="noStrike">
              <a:latin typeface="Arial"/>
            </a:endParaRPr>
          </a:p>
        </p:txBody>
      </p:sp>
      <p:sp>
        <p:nvSpPr>
          <p:cNvPr id="97" name="CustomShape 2"/>
          <p:cNvSpPr/>
          <p:nvPr/>
        </p:nvSpPr>
        <p:spPr>
          <a:xfrm>
            <a:off x="335520" y="2906640"/>
            <a:ext cx="10738800" cy="14857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17" name="CustomShape 2"/>
          <p:cNvSpPr/>
          <p:nvPr/>
        </p:nvSpPr>
        <p:spPr>
          <a:xfrm>
            <a:off x="336240" y="1600920"/>
            <a:ext cx="10857960" cy="3877560"/>
          </a:xfrm>
          <a:prstGeom prst="rect">
            <a:avLst/>
          </a:prstGeom>
          <a:noFill/>
          <a:ln>
            <a:noFill/>
          </a:ln>
        </p:spPr>
        <p:style>
          <a:lnRef idx="0"/>
          <a:fillRef idx="0"/>
          <a:effectRef idx="0"/>
          <a:fontRef idx="minor"/>
        </p:style>
        <p:txBody>
          <a:bodyPr lIns="90000" rIns="90000" tIns="45000" bIns="45000">
            <a:noAutofit/>
          </a:bodyPr>
          <a:p>
            <a:pPr marL="216000" indent="-21024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US" sz="2000" spc="-1" strike="noStrike">
              <a:latin typeface="Arial"/>
            </a:endParaRPr>
          </a:p>
          <a:p>
            <a:pPr marL="216000" indent="-21024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US" sz="2000" spc="-1" strike="noStrike">
              <a:latin typeface="Arial"/>
            </a:endParaRPr>
          </a:p>
          <a:p>
            <a:pPr>
              <a:lnSpc>
                <a:spcPct val="100000"/>
              </a:lnSpc>
            </a:pPr>
            <a:endParaRPr b="0" lang="en-US" sz="2000" spc="-1" strike="noStrike">
              <a:latin typeface="Arial"/>
            </a:endParaRPr>
          </a:p>
        </p:txBody>
      </p:sp>
      <p:sp>
        <p:nvSpPr>
          <p:cNvPr id="218" name="CustomShape 3"/>
          <p:cNvSpPr/>
          <p:nvPr/>
        </p:nvSpPr>
        <p:spPr>
          <a:xfrm>
            <a:off x="270720" y="632268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US" sz="900" spc="-1" strike="noStrike">
              <a:latin typeface="Arial"/>
            </a:endParaRPr>
          </a:p>
        </p:txBody>
      </p:sp>
      <p:sp>
        <p:nvSpPr>
          <p:cNvPr id="219"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21" name="CustomShape 2"/>
          <p:cNvSpPr/>
          <p:nvPr/>
        </p:nvSpPr>
        <p:spPr>
          <a:xfrm>
            <a:off x="336240" y="1600920"/>
            <a:ext cx="10857960" cy="3877560"/>
          </a:xfrm>
          <a:prstGeom prst="rect">
            <a:avLst/>
          </a:prstGeom>
          <a:noFill/>
          <a:ln>
            <a:noFill/>
          </a:ln>
        </p:spPr>
        <p:style>
          <a:lnRef idx="0"/>
          <a:fillRef idx="0"/>
          <a:effectRef idx="0"/>
          <a:fontRef idx="minor"/>
        </p:style>
        <p:txBody>
          <a:bodyPr lIns="90000" rIns="90000" tIns="45000" bIns="45000">
            <a:noAutofit/>
          </a:bodyPr>
          <a:p>
            <a:pPr marL="216000" indent="-21024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US" sz="2000" spc="-1" strike="noStrike">
              <a:latin typeface="Arial"/>
            </a:endParaRPr>
          </a:p>
          <a:p>
            <a:pPr marL="216000" indent="-21024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US" sz="2000" spc="-1" strike="noStrike">
              <a:latin typeface="Arial"/>
            </a:endParaRPr>
          </a:p>
          <a:p>
            <a:pPr>
              <a:lnSpc>
                <a:spcPct val="100000"/>
              </a:lnSpc>
            </a:pPr>
            <a:endParaRPr b="0" lang="en-US" sz="2000" spc="-1" strike="noStrike">
              <a:latin typeface="Arial"/>
            </a:endParaRPr>
          </a:p>
        </p:txBody>
      </p:sp>
      <p:sp>
        <p:nvSpPr>
          <p:cNvPr id="222" name="CustomShape 3"/>
          <p:cNvSpPr/>
          <p:nvPr/>
        </p:nvSpPr>
        <p:spPr>
          <a:xfrm>
            <a:off x="270720" y="632268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US" sz="900" spc="-1" strike="noStrike">
              <a:latin typeface="Arial"/>
            </a:endParaRPr>
          </a:p>
        </p:txBody>
      </p:sp>
      <p:sp>
        <p:nvSpPr>
          <p:cNvPr id="223" name="CustomShape 4"/>
          <p:cNvSpPr/>
          <p:nvPr/>
        </p:nvSpPr>
        <p:spPr>
          <a:xfrm>
            <a:off x="3566160" y="3017520"/>
            <a:ext cx="5024520" cy="2738520"/>
          </a:xfrm>
          <a:prstGeom prst="rect">
            <a:avLst/>
          </a:prstGeom>
          <a:noFill/>
          <a:ln>
            <a:noFill/>
          </a:ln>
        </p:spPr>
        <p:style>
          <a:lnRef idx="0"/>
          <a:fillRef idx="0"/>
          <a:effectRef idx="0"/>
          <a:fontRef idx="minor"/>
        </p:style>
        <p:txBody>
          <a:bodyPr lIns="90000" rIns="90000" tIns="45000" bIns="45000">
            <a:noAutofit/>
          </a:bodyPr>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US" sz="1400" spc="-1" strike="noStrike">
              <a:latin typeface="Arial"/>
            </a:endParaRPr>
          </a:p>
          <a:p>
            <a:pPr marL="216000" indent="-21024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US" sz="1400" spc="-1" strike="noStrike">
              <a:latin typeface="Arial"/>
            </a:endParaRPr>
          </a:p>
        </p:txBody>
      </p:sp>
      <p:sp>
        <p:nvSpPr>
          <p:cNvPr id="224" name="CustomShape 5"/>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26" name="CustomShape 2"/>
          <p:cNvSpPr/>
          <p:nvPr/>
        </p:nvSpPr>
        <p:spPr>
          <a:xfrm>
            <a:off x="336240" y="1600920"/>
            <a:ext cx="10857960" cy="3877560"/>
          </a:xfrm>
          <a:prstGeom prst="rect">
            <a:avLst/>
          </a:prstGeom>
          <a:noFill/>
          <a:ln>
            <a:noFill/>
          </a:ln>
        </p:spPr>
        <p:style>
          <a:lnRef idx="0"/>
          <a:fillRef idx="0"/>
          <a:effectRef idx="0"/>
          <a:fontRef idx="minor"/>
        </p:style>
        <p:txBody>
          <a:bodyPr lIns="90000" rIns="90000" tIns="45000" bIns="45000">
            <a:noAutofit/>
          </a:bodyPr>
          <a:p>
            <a:pPr marL="216000" indent="-21024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US" sz="2000" spc="-1" strike="noStrike">
              <a:latin typeface="Arial"/>
            </a:endParaRPr>
          </a:p>
          <a:p>
            <a:pPr marL="216000" indent="-21024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US" sz="2000" spc="-1" strike="noStrike">
              <a:latin typeface="Arial"/>
            </a:endParaRPr>
          </a:p>
          <a:p>
            <a:pPr>
              <a:lnSpc>
                <a:spcPct val="100000"/>
              </a:lnSpc>
            </a:pPr>
            <a:endParaRPr b="0" lang="en-US" sz="2000" spc="-1" strike="noStrike">
              <a:latin typeface="Arial"/>
            </a:endParaRPr>
          </a:p>
        </p:txBody>
      </p:sp>
      <p:sp>
        <p:nvSpPr>
          <p:cNvPr id="227" name="CustomShape 3"/>
          <p:cNvSpPr/>
          <p:nvPr/>
        </p:nvSpPr>
        <p:spPr>
          <a:xfrm>
            <a:off x="270720" y="632268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US" sz="900" spc="-1" strike="noStrike">
              <a:latin typeface="Arial"/>
            </a:endParaRPr>
          </a:p>
        </p:txBody>
      </p:sp>
      <p:sp>
        <p:nvSpPr>
          <p:cNvPr id="228" name="CustomShape 4"/>
          <p:cNvSpPr/>
          <p:nvPr/>
        </p:nvSpPr>
        <p:spPr>
          <a:xfrm>
            <a:off x="3566160" y="3017520"/>
            <a:ext cx="5024520" cy="2738520"/>
          </a:xfrm>
          <a:prstGeom prst="rect">
            <a:avLst/>
          </a:prstGeom>
          <a:noFill/>
          <a:ln>
            <a:noFill/>
          </a:ln>
        </p:spPr>
        <p:style>
          <a:lnRef idx="0"/>
          <a:fillRef idx="0"/>
          <a:effectRef idx="0"/>
          <a:fontRef idx="minor"/>
        </p:style>
        <p:txBody>
          <a:bodyPr lIns="90000" rIns="90000" tIns="45000" bIns="45000">
            <a:noAutofit/>
          </a:bodyPr>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US" sz="1400" spc="-1" strike="noStrike">
              <a:latin typeface="Arial"/>
            </a:endParaRPr>
          </a:p>
          <a:p>
            <a:pPr marL="216000" indent="-21024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US" sz="1400" spc="-1" strike="noStrike">
              <a:latin typeface="Arial"/>
            </a:endParaRPr>
          </a:p>
          <a:p>
            <a:pPr marL="216000" indent="-21024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US" sz="1400" spc="-1" strike="noStrike">
              <a:latin typeface="Arial"/>
            </a:endParaRPr>
          </a:p>
        </p:txBody>
      </p:sp>
      <p:sp>
        <p:nvSpPr>
          <p:cNvPr id="229" name="CustomShape 5"/>
          <p:cNvSpPr/>
          <p:nvPr/>
        </p:nvSpPr>
        <p:spPr>
          <a:xfrm>
            <a:off x="2743200" y="5760720"/>
            <a:ext cx="5390280" cy="85356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lang="en-US" sz="1400" spc="-1" strike="noStrike" u="sng">
                <a:solidFill>
                  <a:srgbClr val="000000"/>
                </a:solidFill>
                <a:uFillTx/>
                <a:latin typeface="DejaVu Sans"/>
                <a:ea typeface="DejaVu Sans"/>
              </a:rPr>
              <a:t>Blaming individuals and denying any responsibility → great strategy!</a:t>
            </a:r>
            <a:endParaRPr b="0" lang="en-US" sz="1400" spc="-1" strike="noStrike">
              <a:latin typeface="Arial"/>
            </a:endParaRPr>
          </a:p>
        </p:txBody>
      </p:sp>
      <p:sp>
        <p:nvSpPr>
          <p:cNvPr id="230" name="CustomShape 6"/>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1" name="CustomShape 1"/>
          <p:cNvSpPr/>
          <p:nvPr/>
        </p:nvSpPr>
        <p:spPr>
          <a:xfrm>
            <a:off x="335520" y="4406760"/>
            <a:ext cx="10738800" cy="13478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How much Time do we Have left?</a:t>
            </a:r>
            <a:endParaRPr b="0" lang="en-US" sz="3000" spc="-1" strike="noStrike">
              <a:latin typeface="Arial"/>
            </a:endParaRPr>
          </a:p>
        </p:txBody>
      </p:sp>
      <p:sp>
        <p:nvSpPr>
          <p:cNvPr id="232" name="CustomShape 2"/>
          <p:cNvSpPr/>
          <p:nvPr/>
        </p:nvSpPr>
        <p:spPr>
          <a:xfrm>
            <a:off x="335520" y="2906640"/>
            <a:ext cx="10738800" cy="14857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34" name="CustomShape 2"/>
          <p:cNvSpPr/>
          <p:nvPr/>
        </p:nvSpPr>
        <p:spPr>
          <a:xfrm>
            <a:off x="432720" y="1148040"/>
            <a:ext cx="10349280" cy="489960"/>
          </a:xfrm>
          <a:prstGeom prst="rect">
            <a:avLst/>
          </a:prstGeom>
          <a:noFill/>
          <a:ln>
            <a:noFill/>
          </a:ln>
        </p:spPr>
        <p:style>
          <a:lnRef idx="0"/>
          <a:fillRef idx="0"/>
          <a:effectRef idx="0"/>
          <a:fontRef idx="minor"/>
        </p:style>
      </p:sp>
      <p:pic>
        <p:nvPicPr>
          <p:cNvPr id="235" name="" descr=""/>
          <p:cNvPicPr/>
          <p:nvPr/>
        </p:nvPicPr>
        <p:blipFill>
          <a:blip r:embed="rId1"/>
          <a:stretch/>
        </p:blipFill>
        <p:spPr>
          <a:xfrm>
            <a:off x="1235880" y="1271160"/>
            <a:ext cx="9273600" cy="5214960"/>
          </a:xfrm>
          <a:prstGeom prst="rect">
            <a:avLst/>
          </a:prstGeom>
          <a:ln>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40240" cy="491040"/>
          </a:xfrm>
          <a:prstGeom prst="rect">
            <a:avLst/>
          </a:prstGeom>
          <a:noFill/>
          <a:ln>
            <a:noFill/>
          </a:ln>
        </p:spPr>
        <p:style>
          <a:lnRef idx="0"/>
          <a:fillRef idx="0"/>
          <a:effectRef idx="0"/>
          <a:fontRef idx="minor"/>
        </p:style>
      </p:sp>
      <p:sp>
        <p:nvSpPr>
          <p:cNvPr id="237" name="CustomShape 2"/>
          <p:cNvSpPr/>
          <p:nvPr/>
        </p:nvSpPr>
        <p:spPr>
          <a:xfrm>
            <a:off x="335520" y="1268280"/>
            <a:ext cx="10740240" cy="5027760"/>
          </a:xfrm>
          <a:prstGeom prst="rect">
            <a:avLst/>
          </a:prstGeom>
          <a:noFill/>
          <a:ln>
            <a:noFill/>
          </a:ln>
        </p:spPr>
        <p:style>
          <a:lnRef idx="0"/>
          <a:fillRef idx="0"/>
          <a:effectRef idx="0"/>
          <a:fontRef idx="minor"/>
        </p:style>
      </p:sp>
      <p:sp>
        <p:nvSpPr>
          <p:cNvPr id="238" name="CustomShape 3"/>
          <p:cNvSpPr/>
          <p:nvPr/>
        </p:nvSpPr>
        <p:spPr>
          <a:xfrm>
            <a:off x="4206240" y="721800"/>
            <a:ext cx="1086840" cy="335880"/>
          </a:xfrm>
          <a:prstGeom prst="rect">
            <a:avLst/>
          </a:prstGeom>
          <a:noFill/>
          <a:ln>
            <a:noFill/>
          </a:ln>
        </p:spPr>
        <p:style>
          <a:lnRef idx="0"/>
          <a:fillRef idx="0"/>
          <a:effectRef idx="0"/>
          <a:fontRef idx="minor"/>
        </p:style>
      </p:sp>
      <p:sp>
        <p:nvSpPr>
          <p:cNvPr id="239" name="CustomShape 4"/>
          <p:cNvSpPr/>
          <p:nvPr/>
        </p:nvSpPr>
        <p:spPr>
          <a:xfrm>
            <a:off x="2377440" y="3056040"/>
            <a:ext cx="6667560" cy="114408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i="1" lang="en-US" sz="1800" spc="-1" strike="noStrike">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b="0" lang="en-US" sz="1800" spc="-1" strike="noStrike">
              <a:latin typeface="Arial"/>
            </a:endParaRPr>
          </a:p>
        </p:txBody>
      </p:sp>
      <p:sp>
        <p:nvSpPr>
          <p:cNvPr id="240" name="CustomShape 5"/>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42"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are experiencing a car crash in slow motion and instead of hitting the breaks we are flooring the gas pedal.</a:t>
            </a:r>
            <a:endParaRPr b="0" lang="en-US" sz="1800" spc="-1" strike="noStrike">
              <a:latin typeface="Arial"/>
            </a:endParaRPr>
          </a:p>
        </p:txBody>
      </p:sp>
      <p:sp>
        <p:nvSpPr>
          <p:cNvPr id="243" name="CustomShape 3"/>
          <p:cNvSpPr/>
          <p:nvPr/>
        </p:nvSpPr>
        <p:spPr>
          <a:xfrm>
            <a:off x="432720" y="1148040"/>
            <a:ext cx="10349280" cy="4899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45" name="CustomShape 2"/>
          <p:cNvSpPr/>
          <p:nvPr/>
        </p:nvSpPr>
        <p:spPr>
          <a:xfrm>
            <a:off x="432720" y="1148040"/>
            <a:ext cx="10349280" cy="489960"/>
          </a:xfrm>
          <a:prstGeom prst="rect">
            <a:avLst/>
          </a:prstGeom>
          <a:noFill/>
          <a:ln>
            <a:noFill/>
          </a:ln>
        </p:spPr>
        <p:style>
          <a:lnRef idx="0"/>
          <a:fillRef idx="0"/>
          <a:effectRef idx="0"/>
          <a:fontRef idx="minor"/>
        </p:style>
      </p:sp>
      <p:sp>
        <p:nvSpPr>
          <p:cNvPr id="246"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Average Surface Temperature</a:t>
            </a:r>
            <a:endParaRPr b="0" lang="en-US" sz="2200" spc="-1" strike="noStrike">
              <a:latin typeface="Arial"/>
            </a:endParaRPr>
          </a:p>
        </p:txBody>
      </p:sp>
      <p:sp>
        <p:nvSpPr>
          <p:cNvPr id="247" name="CustomShape 4"/>
          <p:cNvSpPr/>
          <p:nvPr/>
        </p:nvSpPr>
        <p:spPr>
          <a:xfrm>
            <a:off x="263520" y="6492240"/>
            <a:ext cx="7774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Efbrazil – https://commons.wikimedia.org/wiki/File:Global_Temperature_And_Forces.svg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248" name="" descr=""/>
          <p:cNvPicPr/>
          <p:nvPr/>
        </p:nvPicPr>
        <p:blipFill>
          <a:blip r:embed="rId2"/>
          <a:stretch/>
        </p:blipFill>
        <p:spPr>
          <a:xfrm>
            <a:off x="2651760" y="1686600"/>
            <a:ext cx="6120360" cy="4799520"/>
          </a:xfrm>
          <a:prstGeom prst="rect">
            <a:avLst/>
          </a:prstGeom>
          <a:ln>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50"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u="sng">
                <a:solidFill>
                  <a:srgbClr val="0000ff"/>
                </a:solidFill>
                <a:uFillTx/>
                <a:latin typeface="DejaVu Sans"/>
                <a:ea typeface="DejaVu Sans"/>
                <a:hlinkClick r:id="rId1"/>
              </a:rPr>
              <a:t>Link</a:t>
            </a:r>
            <a:endParaRPr b="0" lang="en-US" sz="1800" spc="-1" strike="noStrike">
              <a:latin typeface="Arial"/>
            </a:endParaRPr>
          </a:p>
        </p:txBody>
      </p:sp>
      <p:sp>
        <p:nvSpPr>
          <p:cNvPr id="251"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Hanover on the Côte d'Azur (South of France)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53" name="CustomShape 2"/>
          <p:cNvSpPr/>
          <p:nvPr/>
        </p:nvSpPr>
        <p:spPr>
          <a:xfrm>
            <a:off x="432720" y="1148040"/>
            <a:ext cx="10349280" cy="489960"/>
          </a:xfrm>
          <a:prstGeom prst="rect">
            <a:avLst/>
          </a:prstGeom>
          <a:noFill/>
          <a:ln>
            <a:noFill/>
          </a:ln>
        </p:spPr>
        <p:style>
          <a:lnRef idx="0"/>
          <a:fillRef idx="0"/>
          <a:effectRef idx="0"/>
          <a:fontRef idx="minor"/>
        </p:style>
      </p:sp>
      <p:sp>
        <p:nvSpPr>
          <p:cNvPr id="254" name="CustomShape 3"/>
          <p:cNvSpPr/>
          <p:nvPr/>
        </p:nvSpPr>
        <p:spPr>
          <a:xfrm>
            <a:off x="432720" y="1148040"/>
            <a:ext cx="10349280" cy="489960"/>
          </a:xfrm>
          <a:prstGeom prst="rect">
            <a:avLst/>
          </a:prstGeom>
          <a:noFill/>
          <a:ln>
            <a:noFill/>
          </a:ln>
        </p:spPr>
        <p:style>
          <a:lnRef idx="0"/>
          <a:fillRef idx="0"/>
          <a:effectRef idx="0"/>
          <a:fontRef idx="minor"/>
        </p:style>
      </p:sp>
      <p:sp>
        <p:nvSpPr>
          <p:cNvPr id="255" name="CustomShape 4"/>
          <p:cNvSpPr/>
          <p:nvPr/>
        </p:nvSpPr>
        <p:spPr>
          <a:xfrm>
            <a:off x="263520" y="649224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256" name="" descr=""/>
          <p:cNvPicPr/>
          <p:nvPr/>
        </p:nvPicPr>
        <p:blipFill>
          <a:blip r:embed="rId2"/>
          <a:srcRect l="0" t="8759" r="0" b="0"/>
          <a:stretch/>
        </p:blipFill>
        <p:spPr>
          <a:xfrm>
            <a:off x="2710440" y="1643400"/>
            <a:ext cx="6245280" cy="4843440"/>
          </a:xfrm>
          <a:prstGeom prst="rect">
            <a:avLst/>
          </a:prstGeom>
          <a:ln>
            <a:noFill/>
          </a:ln>
        </p:spPr>
      </p:pic>
      <p:sp>
        <p:nvSpPr>
          <p:cNvPr id="257" name="CustomShape 5"/>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GHG Emission Pathways (2019)</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99" name="CustomShape 2"/>
          <p:cNvSpPr/>
          <p:nvPr/>
        </p:nvSpPr>
        <p:spPr>
          <a:xfrm>
            <a:off x="335520" y="1268280"/>
            <a:ext cx="10740240" cy="5027760"/>
          </a:xfrm>
          <a:prstGeom prst="rect">
            <a:avLst/>
          </a:prstGeom>
          <a:noFill/>
          <a:ln>
            <a:noFill/>
          </a:ln>
        </p:spPr>
        <p:style>
          <a:lnRef idx="0"/>
          <a:fillRef idx="0"/>
          <a:effectRef idx="0"/>
          <a:fontRef idx="minor"/>
        </p:style>
      </p:sp>
      <p:sp>
        <p:nvSpPr>
          <p:cNvPr id="100"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CustomShape 1"/>
          <p:cNvSpPr/>
          <p:nvPr/>
        </p:nvSpPr>
        <p:spPr>
          <a:xfrm>
            <a:off x="335520" y="764640"/>
            <a:ext cx="10740240" cy="491040"/>
          </a:xfrm>
          <a:prstGeom prst="rect">
            <a:avLst/>
          </a:prstGeom>
          <a:noFill/>
          <a:ln>
            <a:noFill/>
          </a:ln>
        </p:spPr>
        <p:style>
          <a:lnRef idx="0"/>
          <a:fillRef idx="0"/>
          <a:effectRef idx="0"/>
          <a:fontRef idx="minor"/>
        </p:style>
      </p:sp>
      <p:sp>
        <p:nvSpPr>
          <p:cNvPr id="259" name="CustomShape 2"/>
          <p:cNvSpPr/>
          <p:nvPr/>
        </p:nvSpPr>
        <p:spPr>
          <a:xfrm>
            <a:off x="335520" y="1268280"/>
            <a:ext cx="10740240" cy="5027760"/>
          </a:xfrm>
          <a:prstGeom prst="rect">
            <a:avLst/>
          </a:prstGeom>
          <a:noFill/>
          <a:ln>
            <a:noFill/>
          </a:ln>
        </p:spPr>
        <p:style>
          <a:lnRef idx="0"/>
          <a:fillRef idx="0"/>
          <a:effectRef idx="0"/>
          <a:fontRef idx="minor"/>
        </p:style>
      </p:sp>
      <p:sp>
        <p:nvSpPr>
          <p:cNvPr id="260" name="CustomShape 3"/>
          <p:cNvSpPr/>
          <p:nvPr/>
        </p:nvSpPr>
        <p:spPr>
          <a:xfrm>
            <a:off x="4206240" y="721800"/>
            <a:ext cx="1086840" cy="335880"/>
          </a:xfrm>
          <a:prstGeom prst="rect">
            <a:avLst/>
          </a:prstGeom>
          <a:noFill/>
          <a:ln>
            <a:noFill/>
          </a:ln>
        </p:spPr>
        <p:style>
          <a:lnRef idx="0"/>
          <a:fillRef idx="0"/>
          <a:effectRef idx="0"/>
          <a:fontRef idx="minor"/>
        </p:style>
      </p:sp>
      <p:sp>
        <p:nvSpPr>
          <p:cNvPr id="261" name="CustomShape 4"/>
          <p:cNvSpPr/>
          <p:nvPr/>
        </p:nvSpPr>
        <p:spPr>
          <a:xfrm>
            <a:off x="2377440" y="3056040"/>
            <a:ext cx="6667560" cy="114408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en-US" sz="1800" spc="-1" strike="noStrike">
              <a:latin typeface="Arial"/>
            </a:endParaRPr>
          </a:p>
        </p:txBody>
      </p:sp>
      <p:sp>
        <p:nvSpPr>
          <p:cNvPr id="262" name="CustomShape 5"/>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63" name="CustomShape 6"/>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a:t>
            </a:r>
            <a:endParaRPr b="0" lang="en-US" sz="2200" spc="-1" strike="noStrike">
              <a:latin typeface="Arial"/>
            </a:endParaRPr>
          </a:p>
        </p:txBody>
      </p:sp>
      <p:pic>
        <p:nvPicPr>
          <p:cNvPr id="264" name="" descr=""/>
          <p:cNvPicPr/>
          <p:nvPr/>
        </p:nvPicPr>
        <p:blipFill>
          <a:blip r:embed="rId1"/>
          <a:stretch/>
        </p:blipFill>
        <p:spPr>
          <a:xfrm>
            <a:off x="7406640" y="4208400"/>
            <a:ext cx="3839400" cy="2557080"/>
          </a:xfrm>
          <a:prstGeom prst="rect">
            <a:avLst/>
          </a:prstGeom>
          <a:ln>
            <a:noFill/>
          </a:ln>
        </p:spPr>
      </p:pic>
      <p:sp>
        <p:nvSpPr>
          <p:cNvPr id="265" name="CustomShape 7"/>
          <p:cNvSpPr/>
          <p:nvPr/>
        </p:nvSpPr>
        <p:spPr>
          <a:xfrm>
            <a:off x="263520" y="6492240"/>
            <a:ext cx="7774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Tim Dennell – https://www.flickr.com/photos/shefftim/51662049870/ – </a:t>
            </a:r>
            <a:r>
              <a:rPr b="0" lang="en-US" sz="900" spc="-1" strike="noStrike" u="sng">
                <a:solidFill>
                  <a:srgbClr val="0000ff"/>
                </a:solidFill>
                <a:uFillTx/>
                <a:latin typeface="Roboto"/>
                <a:ea typeface="Roboto"/>
                <a:hlinkClick r:id="rId2"/>
              </a:rPr>
              <a:t>CC BY-NC 2.0</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67"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2°C → 13.9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US" sz="1800" spc="-1" strike="noStrike">
              <a:latin typeface="Arial"/>
            </a:endParaRPr>
          </a:p>
        </p:txBody>
      </p:sp>
      <p:sp>
        <p:nvSpPr>
          <p:cNvPr id="268" name="CustomShape 3"/>
          <p:cNvSpPr/>
          <p:nvPr/>
        </p:nvSpPr>
        <p:spPr>
          <a:xfrm>
            <a:off x="432720" y="1148040"/>
            <a:ext cx="10349280" cy="489960"/>
          </a:xfrm>
          <a:prstGeom prst="rect">
            <a:avLst/>
          </a:prstGeom>
          <a:noFill/>
          <a:ln>
            <a:noFill/>
          </a:ln>
        </p:spPr>
        <p:style>
          <a:lnRef idx="0"/>
          <a:fillRef idx="0"/>
          <a:effectRef idx="0"/>
          <a:fontRef idx="minor"/>
        </p:style>
      </p:sp>
      <p:sp>
        <p:nvSpPr>
          <p:cNvPr id="269"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US" sz="2200" spc="-1" strike="noStrike">
              <a:latin typeface="Arial"/>
            </a:endParaRPr>
          </a:p>
        </p:txBody>
      </p:sp>
      <p:sp>
        <p:nvSpPr>
          <p:cNvPr id="270" name="CustomShape 5"/>
          <p:cNvSpPr/>
          <p:nvPr/>
        </p:nvSpPr>
        <p:spPr>
          <a:xfrm>
            <a:off x="263520" y="6311160"/>
            <a:ext cx="1061244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72"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US" sz="1800" spc="-1" strike="noStrike">
              <a:latin typeface="Arial"/>
            </a:endParaRPr>
          </a:p>
        </p:txBody>
      </p:sp>
      <p:sp>
        <p:nvSpPr>
          <p:cNvPr id="273" name="CustomShape 3"/>
          <p:cNvSpPr/>
          <p:nvPr/>
        </p:nvSpPr>
        <p:spPr>
          <a:xfrm>
            <a:off x="432720" y="1148040"/>
            <a:ext cx="10349280" cy="489960"/>
          </a:xfrm>
          <a:prstGeom prst="rect">
            <a:avLst/>
          </a:prstGeom>
          <a:noFill/>
          <a:ln>
            <a:noFill/>
          </a:ln>
        </p:spPr>
        <p:style>
          <a:lnRef idx="0"/>
          <a:fillRef idx="0"/>
          <a:effectRef idx="0"/>
          <a:fontRef idx="minor"/>
        </p:style>
      </p:sp>
      <p:sp>
        <p:nvSpPr>
          <p:cNvPr id="274"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US" sz="2200" spc="-1" strike="noStrike">
              <a:latin typeface="Arial"/>
            </a:endParaRPr>
          </a:p>
        </p:txBody>
      </p:sp>
      <p:sp>
        <p:nvSpPr>
          <p:cNvPr id="275" name="CustomShape 5"/>
          <p:cNvSpPr/>
          <p:nvPr/>
        </p:nvSpPr>
        <p:spPr>
          <a:xfrm>
            <a:off x="263520" y="6311160"/>
            <a:ext cx="1061244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77"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3°C → 27.4 times every 50 years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4°C → 39.2 times every 50 years</a:t>
            </a:r>
            <a:endParaRPr b="0" lang="en-US" sz="1800" spc="-1" strike="noStrike">
              <a:latin typeface="Arial"/>
            </a:endParaRPr>
          </a:p>
        </p:txBody>
      </p:sp>
      <p:sp>
        <p:nvSpPr>
          <p:cNvPr id="278" name="CustomShape 3"/>
          <p:cNvSpPr/>
          <p:nvPr/>
        </p:nvSpPr>
        <p:spPr>
          <a:xfrm>
            <a:off x="432720" y="1148040"/>
            <a:ext cx="10349280" cy="489960"/>
          </a:xfrm>
          <a:prstGeom prst="rect">
            <a:avLst/>
          </a:prstGeom>
          <a:noFill/>
          <a:ln>
            <a:noFill/>
          </a:ln>
        </p:spPr>
        <p:style>
          <a:lnRef idx="0"/>
          <a:fillRef idx="0"/>
          <a:effectRef idx="0"/>
          <a:fontRef idx="minor"/>
        </p:style>
      </p:sp>
      <p:sp>
        <p:nvSpPr>
          <p:cNvPr id="279"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US" sz="2200" spc="-1" strike="noStrike">
              <a:latin typeface="Arial"/>
            </a:endParaRPr>
          </a:p>
        </p:txBody>
      </p:sp>
      <p:sp>
        <p:nvSpPr>
          <p:cNvPr id="280" name="CustomShape 5"/>
          <p:cNvSpPr/>
          <p:nvPr/>
        </p:nvSpPr>
        <p:spPr>
          <a:xfrm>
            <a:off x="263520" y="6311160"/>
            <a:ext cx="1061244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82"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Sydney → 11 days/year instead of 3.1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US" sz="1800" spc="-1" strike="noStrike">
              <a:latin typeface="Arial"/>
            </a:endParaRPr>
          </a:p>
        </p:txBody>
      </p:sp>
      <p:sp>
        <p:nvSpPr>
          <p:cNvPr id="283" name="CustomShape 3"/>
          <p:cNvSpPr/>
          <p:nvPr/>
        </p:nvSpPr>
        <p:spPr>
          <a:xfrm>
            <a:off x="432720" y="1148040"/>
            <a:ext cx="10349280" cy="489960"/>
          </a:xfrm>
          <a:prstGeom prst="rect">
            <a:avLst/>
          </a:prstGeom>
          <a:noFill/>
          <a:ln>
            <a:noFill/>
          </a:ln>
        </p:spPr>
        <p:style>
          <a:lnRef idx="0"/>
          <a:fillRef idx="0"/>
          <a:effectRef idx="0"/>
          <a:fontRef idx="minor"/>
        </p:style>
      </p:sp>
      <p:sp>
        <p:nvSpPr>
          <p:cNvPr id="284"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285" name="CustomShape 5"/>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87"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US" sz="1800" spc="-1" strike="noStrike">
              <a:latin typeface="Arial"/>
            </a:endParaRPr>
          </a:p>
        </p:txBody>
      </p:sp>
      <p:sp>
        <p:nvSpPr>
          <p:cNvPr id="288" name="CustomShape 3"/>
          <p:cNvSpPr/>
          <p:nvPr/>
        </p:nvSpPr>
        <p:spPr>
          <a:xfrm>
            <a:off x="432720" y="1148040"/>
            <a:ext cx="10349280" cy="489960"/>
          </a:xfrm>
          <a:prstGeom prst="rect">
            <a:avLst/>
          </a:prstGeom>
          <a:noFill/>
          <a:ln>
            <a:noFill/>
          </a:ln>
        </p:spPr>
        <p:style>
          <a:lnRef idx="0"/>
          <a:fillRef idx="0"/>
          <a:effectRef idx="0"/>
          <a:fontRef idx="minor"/>
        </p:style>
      </p:sp>
      <p:sp>
        <p:nvSpPr>
          <p:cNvPr id="289"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290" name="CustomShape 5"/>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92"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US" sz="1800" spc="-1" strike="noStrike">
              <a:latin typeface="Arial"/>
            </a:endParaRPr>
          </a:p>
        </p:txBody>
      </p:sp>
      <p:sp>
        <p:nvSpPr>
          <p:cNvPr id="293" name="CustomShape 3"/>
          <p:cNvSpPr/>
          <p:nvPr/>
        </p:nvSpPr>
        <p:spPr>
          <a:xfrm>
            <a:off x="432720" y="1148040"/>
            <a:ext cx="10349280" cy="489960"/>
          </a:xfrm>
          <a:prstGeom prst="rect">
            <a:avLst/>
          </a:prstGeom>
          <a:noFill/>
          <a:ln>
            <a:noFill/>
          </a:ln>
        </p:spPr>
        <p:style>
          <a:lnRef idx="0"/>
          <a:fillRef idx="0"/>
          <a:effectRef idx="0"/>
          <a:fontRef idx="minor"/>
        </p:style>
      </p:sp>
      <p:sp>
        <p:nvSpPr>
          <p:cNvPr id="294"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295" name="CustomShape 5"/>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97"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Darwin → </a:t>
            </a:r>
            <a:r>
              <a:rPr b="1" lang="en-US" sz="1800" spc="-1" strike="noStrike" u="sng">
                <a:solidFill>
                  <a:srgbClr val="000000"/>
                </a:solidFill>
                <a:uFillTx/>
                <a:latin typeface="DejaVu Sans"/>
                <a:ea typeface="DejaVu Sans"/>
              </a:rPr>
              <a:t>265</a:t>
            </a:r>
            <a:r>
              <a:rPr b="0" lang="en-US" sz="1800" spc="-1" strike="noStrike">
                <a:solidFill>
                  <a:srgbClr val="000000"/>
                </a:solidFill>
                <a:latin typeface="DejaVu Sans"/>
                <a:ea typeface="DejaVu Sans"/>
              </a:rPr>
              <a:t> days/year instead of 11 days/year</a:t>
            </a:r>
            <a:endParaRPr b="0" lang="en-US" sz="1800" spc="-1" strike="noStrike">
              <a:latin typeface="Arial"/>
            </a:endParaRPr>
          </a:p>
        </p:txBody>
      </p:sp>
      <p:sp>
        <p:nvSpPr>
          <p:cNvPr id="298" name="CustomShape 3"/>
          <p:cNvSpPr/>
          <p:nvPr/>
        </p:nvSpPr>
        <p:spPr>
          <a:xfrm>
            <a:off x="432720" y="1148040"/>
            <a:ext cx="10349280" cy="489960"/>
          </a:xfrm>
          <a:prstGeom prst="rect">
            <a:avLst/>
          </a:prstGeom>
          <a:noFill/>
          <a:ln>
            <a:noFill/>
          </a:ln>
        </p:spPr>
        <p:style>
          <a:lnRef idx="0"/>
          <a:fillRef idx="0"/>
          <a:effectRef idx="0"/>
          <a:fontRef idx="minor"/>
        </p:style>
      </p:sp>
      <p:sp>
        <p:nvSpPr>
          <p:cNvPr id="299"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300" name="CustomShape 5"/>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02" name="CustomShape 2"/>
          <p:cNvSpPr/>
          <p:nvPr/>
        </p:nvSpPr>
        <p:spPr>
          <a:xfrm>
            <a:off x="432720" y="1148040"/>
            <a:ext cx="10349280" cy="489960"/>
          </a:xfrm>
          <a:prstGeom prst="rect">
            <a:avLst/>
          </a:prstGeom>
          <a:noFill/>
          <a:ln>
            <a:noFill/>
          </a:ln>
        </p:spPr>
        <p:style>
          <a:lnRef idx="0"/>
          <a:fillRef idx="0"/>
          <a:effectRef idx="0"/>
          <a:fontRef idx="minor"/>
        </p:style>
      </p:sp>
      <p:sp>
        <p:nvSpPr>
          <p:cNvPr id="303"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Biodiversity (Coral Reef Example)</a:t>
            </a:r>
            <a:endParaRPr b="0" lang="en-US" sz="2200" spc="-1" strike="noStrike">
              <a:latin typeface="Arial"/>
            </a:endParaRPr>
          </a:p>
        </p:txBody>
      </p:sp>
      <p:sp>
        <p:nvSpPr>
          <p:cNvPr id="304"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https://www.ipcc.ch/sr15/chapter/spm/</a:t>
            </a:r>
            <a:endParaRPr b="0" lang="en-US" sz="900" spc="-1" strike="noStrike">
              <a:latin typeface="Arial"/>
            </a:endParaRPr>
          </a:p>
        </p:txBody>
      </p:sp>
      <p:sp>
        <p:nvSpPr>
          <p:cNvPr id="305" name="CustomShape 5"/>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70 to 90% of coral reefs will die off worldwide</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99% of coral reefs will die off worldwide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07" name="CustomShape 2"/>
          <p:cNvSpPr/>
          <p:nvPr/>
        </p:nvSpPr>
        <p:spPr>
          <a:xfrm>
            <a:off x="432720" y="1148040"/>
            <a:ext cx="10349280" cy="489960"/>
          </a:xfrm>
          <a:prstGeom prst="rect">
            <a:avLst/>
          </a:prstGeom>
          <a:noFill/>
          <a:ln>
            <a:noFill/>
          </a:ln>
        </p:spPr>
        <p:style>
          <a:lnRef idx="0"/>
          <a:fillRef idx="0"/>
          <a:effectRef idx="0"/>
          <a:fontRef idx="minor"/>
        </p:style>
      </p:sp>
      <p:sp>
        <p:nvSpPr>
          <p:cNvPr id="308"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09"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US" sz="900" spc="-1" strike="noStrike">
              <a:latin typeface="Arial"/>
            </a:endParaRPr>
          </a:p>
        </p:txBody>
      </p:sp>
      <p:sp>
        <p:nvSpPr>
          <p:cNvPr id="310" name="CustomShape 5"/>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2°C →  36% of land to extreme rainfall and cause average rainfall to rise 4%</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Half a degree of warming would double the effects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02"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a:t>
            </a:r>
            <a:r>
              <a:rPr b="1" i="1" lang="en-US" sz="1800" spc="-1" strike="noStrike" u="sng">
                <a:solidFill>
                  <a:srgbClr val="ffffff"/>
                </a:solidFill>
                <a:uFillTx/>
                <a:latin typeface="DejaVu Sans"/>
                <a:ea typeface="DejaVu Sans"/>
              </a:rPr>
              <a:t>Weather condition</a:t>
            </a:r>
            <a:r>
              <a:rPr b="0" i="1" lang="en-US" sz="1800" spc="-1" strike="noStrike">
                <a:solidFill>
                  <a:srgbClr val="ffffff"/>
                </a:solidFill>
                <a:latin typeface="DejaVu Sans"/>
                <a:ea typeface="DejaVu Sans"/>
              </a:rPr>
              <a:t> is the regional weather </a:t>
            </a:r>
            <a:r>
              <a:rPr b="0" i="1" lang="en-US" sz="1800" spc="-1" strike="noStrike" u="sng">
                <a:solidFill>
                  <a:srgbClr val="ffffff"/>
                </a:solidFill>
                <a:uFillTx/>
                <a:latin typeface="DejaVu Sans"/>
                <a:ea typeface="DejaVu Sans"/>
              </a:rPr>
              <a:t>during a defined time period</a:t>
            </a:r>
            <a:r>
              <a:rPr b="0" i="1" lang="en-US" sz="1800" spc="-1" strike="noStrike">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US" sz="1800" spc="-1" strike="noStrike">
              <a:latin typeface="Arial"/>
            </a:endParaRPr>
          </a:p>
        </p:txBody>
      </p:sp>
      <p:sp>
        <p:nvSpPr>
          <p:cNvPr id="103"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US" sz="2200" spc="-1" strike="noStrike">
              <a:latin typeface="Arial"/>
            </a:endParaRPr>
          </a:p>
        </p:txBody>
      </p:sp>
      <p:sp>
        <p:nvSpPr>
          <p:cNvPr id="104" name="CustomShape 4"/>
          <p:cNvSpPr/>
          <p:nvPr/>
        </p:nvSpPr>
        <p:spPr>
          <a:xfrm>
            <a:off x="360720" y="2286000"/>
            <a:ext cx="10789200" cy="1548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05" name="CustomShape 5"/>
          <p:cNvSpPr/>
          <p:nvPr/>
        </p:nvSpPr>
        <p:spPr>
          <a:xfrm>
            <a:off x="263520" y="649224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12" name="CustomShape 2"/>
          <p:cNvSpPr/>
          <p:nvPr/>
        </p:nvSpPr>
        <p:spPr>
          <a:xfrm>
            <a:off x="432720" y="1148040"/>
            <a:ext cx="10349280" cy="489960"/>
          </a:xfrm>
          <a:prstGeom prst="rect">
            <a:avLst/>
          </a:prstGeom>
          <a:noFill/>
          <a:ln>
            <a:noFill/>
          </a:ln>
        </p:spPr>
        <p:style>
          <a:lnRef idx="0"/>
          <a:fillRef idx="0"/>
          <a:effectRef idx="0"/>
          <a:fontRef idx="minor"/>
        </p:style>
      </p:sp>
      <p:sp>
        <p:nvSpPr>
          <p:cNvPr id="313"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14"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US" sz="900" spc="-1" strike="noStrike">
              <a:latin typeface="Arial"/>
            </a:endParaRPr>
          </a:p>
        </p:txBody>
      </p:sp>
      <p:sp>
        <p:nvSpPr>
          <p:cNvPr id="315" name="CustomShape 5"/>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36% of land to extreme rainfall and cause average rainfall to rise 4%</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Half a degree of warming would double the effects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17" name="CustomShape 2"/>
          <p:cNvSpPr/>
          <p:nvPr/>
        </p:nvSpPr>
        <p:spPr>
          <a:xfrm>
            <a:off x="432720" y="1148040"/>
            <a:ext cx="10349280" cy="489960"/>
          </a:xfrm>
          <a:prstGeom prst="rect">
            <a:avLst/>
          </a:prstGeom>
          <a:noFill/>
          <a:ln>
            <a:noFill/>
          </a:ln>
        </p:spPr>
        <p:style>
          <a:lnRef idx="0"/>
          <a:fillRef idx="0"/>
          <a:effectRef idx="0"/>
          <a:fontRef idx="minor"/>
        </p:style>
      </p:sp>
      <p:sp>
        <p:nvSpPr>
          <p:cNvPr id="318"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19"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20" name="CustomShape 5"/>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globally</a:t>
            </a:r>
            <a:r>
              <a:rPr b="0" lang="en-US" sz="1800" spc="-1" strike="noStrike">
                <a:solidFill>
                  <a:srgbClr val="000000"/>
                </a:solidFill>
                <a:latin typeface="DejaVu Sans"/>
                <a:ea typeface="DejaVu Sans"/>
              </a:rPr>
              <a:t>):</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 months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4 months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10 months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22" name="CustomShape 2"/>
          <p:cNvSpPr/>
          <p:nvPr/>
        </p:nvSpPr>
        <p:spPr>
          <a:xfrm>
            <a:off x="432720" y="1148040"/>
            <a:ext cx="10349280" cy="489960"/>
          </a:xfrm>
          <a:prstGeom prst="rect">
            <a:avLst/>
          </a:prstGeom>
          <a:noFill/>
          <a:ln>
            <a:noFill/>
          </a:ln>
        </p:spPr>
        <p:style>
          <a:lnRef idx="0"/>
          <a:fillRef idx="0"/>
          <a:effectRef idx="0"/>
          <a:fontRef idx="minor"/>
        </p:style>
      </p:sp>
      <p:sp>
        <p:nvSpPr>
          <p:cNvPr id="323"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24"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25" name="CustomShape 5"/>
          <p:cNvSpPr/>
          <p:nvPr/>
        </p:nvSpPr>
        <p:spPr>
          <a:xfrm>
            <a:off x="335520" y="1268280"/>
            <a:ext cx="468936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US" sz="1800" spc="-1" strike="noStrike">
              <a:latin typeface="Arial"/>
            </a:endParaRPr>
          </a:p>
        </p:txBody>
      </p:sp>
      <p:sp>
        <p:nvSpPr>
          <p:cNvPr id="326" name="CustomShape 6"/>
          <p:cNvSpPr/>
          <p:nvPr/>
        </p:nvSpPr>
        <p:spPr>
          <a:xfrm>
            <a:off x="4937760" y="1460160"/>
            <a:ext cx="441288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Extreme case → North Africa:</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1.5°C → 7 months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2.0°C → 20 months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3.0°C → </a:t>
            </a:r>
            <a:r>
              <a:rPr b="1" lang="en-US" sz="1800" spc="-1" strike="noStrike">
                <a:solidFill>
                  <a:srgbClr val="ffffff"/>
                </a:solidFill>
                <a:latin typeface="DejaVu Sans"/>
                <a:ea typeface="DejaVu Sans"/>
              </a:rPr>
              <a:t>60 months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28" name="CustomShape 2"/>
          <p:cNvSpPr/>
          <p:nvPr/>
        </p:nvSpPr>
        <p:spPr>
          <a:xfrm>
            <a:off x="432720" y="1148040"/>
            <a:ext cx="10349280" cy="489960"/>
          </a:xfrm>
          <a:prstGeom prst="rect">
            <a:avLst/>
          </a:prstGeom>
          <a:noFill/>
          <a:ln>
            <a:noFill/>
          </a:ln>
        </p:spPr>
        <p:style>
          <a:lnRef idx="0"/>
          <a:fillRef idx="0"/>
          <a:effectRef idx="0"/>
          <a:fontRef idx="minor"/>
        </p:style>
      </p:sp>
      <p:sp>
        <p:nvSpPr>
          <p:cNvPr id="329"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30"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31" name="CustomShape 5"/>
          <p:cNvSpPr/>
          <p:nvPr/>
        </p:nvSpPr>
        <p:spPr>
          <a:xfrm>
            <a:off x="335520" y="1268280"/>
            <a:ext cx="468936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US" sz="1800" spc="-1" strike="noStrike">
              <a:latin typeface="Arial"/>
            </a:endParaRPr>
          </a:p>
        </p:txBody>
      </p:sp>
      <p:sp>
        <p:nvSpPr>
          <p:cNvPr id="332" name="CustomShape 6"/>
          <p:cNvSpPr/>
          <p:nvPr/>
        </p:nvSpPr>
        <p:spPr>
          <a:xfrm>
            <a:off x="4937760" y="1460160"/>
            <a:ext cx="441288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case → North Africa:</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7 months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20 months</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a:t>
            </a:r>
            <a:r>
              <a:rPr b="1" lang="en-US" sz="1800" spc="-1" strike="noStrike">
                <a:solidFill>
                  <a:srgbClr val="000000"/>
                </a:solidFill>
                <a:latin typeface="DejaVu Sans"/>
                <a:ea typeface="DejaVu Sans"/>
              </a:rPr>
              <a:t>60 months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34" name="CustomShape 2"/>
          <p:cNvSpPr/>
          <p:nvPr/>
        </p:nvSpPr>
        <p:spPr>
          <a:xfrm>
            <a:off x="432720" y="1148040"/>
            <a:ext cx="10349280" cy="489960"/>
          </a:xfrm>
          <a:prstGeom prst="rect">
            <a:avLst/>
          </a:prstGeom>
          <a:noFill/>
          <a:ln>
            <a:noFill/>
          </a:ln>
        </p:spPr>
        <p:style>
          <a:lnRef idx="0"/>
          <a:fillRef idx="0"/>
          <a:effectRef idx="0"/>
          <a:fontRef idx="minor"/>
        </p:style>
      </p:sp>
      <p:sp>
        <p:nvSpPr>
          <p:cNvPr id="335"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36"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37" name="CustomShape 5"/>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resource wars?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39" name="CustomShape 2"/>
          <p:cNvSpPr/>
          <p:nvPr/>
        </p:nvSpPr>
        <p:spPr>
          <a:xfrm>
            <a:off x="432720" y="1148040"/>
            <a:ext cx="10349280" cy="489960"/>
          </a:xfrm>
          <a:prstGeom prst="rect">
            <a:avLst/>
          </a:prstGeom>
          <a:noFill/>
          <a:ln>
            <a:noFill/>
          </a:ln>
        </p:spPr>
        <p:style>
          <a:lnRef idx="0"/>
          <a:fillRef idx="0"/>
          <a:effectRef idx="0"/>
          <a:fontRef idx="minor"/>
        </p:style>
      </p:sp>
      <p:sp>
        <p:nvSpPr>
          <p:cNvPr id="340"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41"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42" name="CustomShape 5"/>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resource wars?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44" name="CustomShape 2"/>
          <p:cNvSpPr/>
          <p:nvPr/>
        </p:nvSpPr>
        <p:spPr>
          <a:xfrm>
            <a:off x="432720" y="1148040"/>
            <a:ext cx="10349280" cy="489960"/>
          </a:xfrm>
          <a:prstGeom prst="rect">
            <a:avLst/>
          </a:prstGeom>
          <a:noFill/>
          <a:ln>
            <a:noFill/>
          </a:ln>
        </p:spPr>
        <p:style>
          <a:lnRef idx="0"/>
          <a:fillRef idx="0"/>
          <a:effectRef idx="0"/>
          <a:fontRef idx="minor"/>
        </p:style>
      </p:sp>
      <p:sp>
        <p:nvSpPr>
          <p:cNvPr id="345"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US" sz="2200" spc="-1" strike="noStrike">
              <a:latin typeface="Arial"/>
            </a:endParaRPr>
          </a:p>
        </p:txBody>
      </p:sp>
      <p:sp>
        <p:nvSpPr>
          <p:cNvPr id="346"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US" sz="900" spc="-1" strike="noStrike">
              <a:latin typeface="Arial"/>
            </a:endParaRPr>
          </a:p>
        </p:txBody>
      </p:sp>
      <p:sp>
        <p:nvSpPr>
          <p:cNvPr id="347" name="CustomShape 5"/>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Global GDP in 2100 (per capita)</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-8% </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-13%</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Annual flood damage losses from sea level rise:</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$10.2tn</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$11.7tn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49" name="CustomShape 2"/>
          <p:cNvSpPr/>
          <p:nvPr/>
        </p:nvSpPr>
        <p:spPr>
          <a:xfrm>
            <a:off x="432720" y="1148040"/>
            <a:ext cx="10349280" cy="489960"/>
          </a:xfrm>
          <a:prstGeom prst="rect">
            <a:avLst/>
          </a:prstGeom>
          <a:noFill/>
          <a:ln>
            <a:noFill/>
          </a:ln>
        </p:spPr>
        <p:style>
          <a:lnRef idx="0"/>
          <a:fillRef idx="0"/>
          <a:effectRef idx="0"/>
          <a:fontRef idx="minor"/>
        </p:style>
      </p:sp>
      <p:sp>
        <p:nvSpPr>
          <p:cNvPr id="350"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US" sz="2200" spc="-1" strike="noStrike">
              <a:latin typeface="Arial"/>
            </a:endParaRPr>
          </a:p>
        </p:txBody>
      </p:sp>
      <p:sp>
        <p:nvSpPr>
          <p:cNvPr id="351" name="CustomShape 4"/>
          <p:cNvSpPr/>
          <p:nvPr/>
        </p:nvSpPr>
        <p:spPr>
          <a:xfrm>
            <a:off x="263520" y="631116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US" sz="900" spc="-1" strike="noStrike">
              <a:latin typeface="Arial"/>
            </a:endParaRPr>
          </a:p>
        </p:txBody>
      </p:sp>
      <p:sp>
        <p:nvSpPr>
          <p:cNvPr id="352" name="CustomShape 5"/>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Increase of economic damages from river flooding</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Germany</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608%</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789%</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1234%</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UK</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1206%</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1219%</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6543%</a:t>
            </a:r>
            <a:endParaRPr b="0" lang="en-US" sz="1800" spc="-1" strike="noStrike">
              <a:latin typeface="Arial"/>
            </a:endParaRPr>
          </a:p>
          <a:p>
            <a:pPr lvl="1" marL="432000" indent="-2116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Hungary</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3165%</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2442%</a:t>
            </a:r>
            <a:endParaRPr b="0" lang="en-US" sz="1800" spc="-1" strike="noStrike">
              <a:latin typeface="Arial"/>
            </a:endParaRPr>
          </a:p>
          <a:p>
            <a:pPr lvl="2" marL="648000" indent="-2116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4312%</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54"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ffffff"/>
                </a:solidFill>
                <a:latin typeface="DejaVu Sans"/>
                <a:ea typeface="DejaVu Sans"/>
              </a:rPr>
              <a:t>→ </a:t>
            </a:r>
            <a:r>
              <a:rPr b="1" lang="en-US" sz="1800" spc="-1" strike="noStrike">
                <a:solidFill>
                  <a:srgbClr val="ffffff"/>
                </a:solidFill>
                <a:latin typeface="DejaVu Sans"/>
                <a:ea typeface="DejaVu Sans"/>
              </a:rPr>
              <a:t>We have 30 month left!</a:t>
            </a:r>
            <a:endParaRPr b="0" lang="en-US" sz="1800" spc="-1" strike="noStrike">
              <a:latin typeface="Arial"/>
            </a:endParaRPr>
          </a:p>
        </p:txBody>
      </p:sp>
      <p:sp>
        <p:nvSpPr>
          <p:cNvPr id="355" name="CustomShape 3"/>
          <p:cNvSpPr/>
          <p:nvPr/>
        </p:nvSpPr>
        <p:spPr>
          <a:xfrm>
            <a:off x="432720" y="1148040"/>
            <a:ext cx="10349280" cy="489960"/>
          </a:xfrm>
          <a:prstGeom prst="rect">
            <a:avLst/>
          </a:prstGeom>
          <a:noFill/>
          <a:ln>
            <a:noFill/>
          </a:ln>
        </p:spPr>
        <p:style>
          <a:lnRef idx="0"/>
          <a:fillRef idx="0"/>
          <a:effectRef idx="0"/>
          <a:fontRef idx="minor"/>
        </p:style>
      </p:sp>
      <p:sp>
        <p:nvSpPr>
          <p:cNvPr id="356"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US" sz="2200" spc="-1" strike="noStrike">
              <a:latin typeface="Arial"/>
            </a:endParaRPr>
          </a:p>
        </p:txBody>
      </p:sp>
      <p:sp>
        <p:nvSpPr>
          <p:cNvPr id="357" name="CustomShape 5"/>
          <p:cNvSpPr/>
          <p:nvPr/>
        </p:nvSpPr>
        <p:spPr>
          <a:xfrm>
            <a:off x="365760" y="2692800"/>
            <a:ext cx="10332000" cy="12348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58" name="CustomShape 6"/>
          <p:cNvSpPr/>
          <p:nvPr/>
        </p:nvSpPr>
        <p:spPr>
          <a:xfrm>
            <a:off x="263520" y="649224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60" name="CustomShape 2"/>
          <p:cNvSpPr/>
          <p:nvPr/>
        </p:nvSpPr>
        <p:spPr>
          <a:xfrm>
            <a:off x="335520" y="1268280"/>
            <a:ext cx="1063080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We have 29 month left!</a:t>
            </a:r>
            <a:endParaRPr b="0" lang="en-US" sz="1800" spc="-1" strike="noStrike">
              <a:latin typeface="Arial"/>
            </a:endParaRPr>
          </a:p>
        </p:txBody>
      </p:sp>
      <p:sp>
        <p:nvSpPr>
          <p:cNvPr id="361" name="CustomShape 3"/>
          <p:cNvSpPr/>
          <p:nvPr/>
        </p:nvSpPr>
        <p:spPr>
          <a:xfrm>
            <a:off x="432720" y="1148040"/>
            <a:ext cx="10349280" cy="489960"/>
          </a:xfrm>
          <a:prstGeom prst="rect">
            <a:avLst/>
          </a:prstGeom>
          <a:noFill/>
          <a:ln>
            <a:noFill/>
          </a:ln>
        </p:spPr>
        <p:style>
          <a:lnRef idx="0"/>
          <a:fillRef idx="0"/>
          <a:effectRef idx="0"/>
          <a:fontRef idx="minor"/>
        </p:style>
      </p:sp>
      <p:sp>
        <p:nvSpPr>
          <p:cNvPr id="362" name="CustomShape 4"/>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US" sz="2200" spc="-1" strike="noStrike">
              <a:latin typeface="Arial"/>
            </a:endParaRPr>
          </a:p>
        </p:txBody>
      </p:sp>
      <p:sp>
        <p:nvSpPr>
          <p:cNvPr id="363" name="CustomShape 5"/>
          <p:cNvSpPr/>
          <p:nvPr/>
        </p:nvSpPr>
        <p:spPr>
          <a:xfrm>
            <a:off x="365760" y="2692800"/>
            <a:ext cx="10332000" cy="12348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64" name="CustomShape 6"/>
          <p:cNvSpPr/>
          <p:nvPr/>
        </p:nvSpPr>
        <p:spPr>
          <a:xfrm>
            <a:off x="263520" y="6492240"/>
            <a:ext cx="106124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07"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 condition</a:t>
            </a:r>
            <a:r>
              <a:rPr b="0" i="1" lang="en-US" sz="1800" spc="-1" strike="noStrike">
                <a:solidFill>
                  <a:srgbClr val="000000"/>
                </a:solidFill>
                <a:latin typeface="DejaVu Sans"/>
                <a:ea typeface="DejaVu Sans"/>
              </a:rPr>
              <a:t> is the regional weather </a:t>
            </a:r>
            <a:r>
              <a:rPr b="0" i="1" lang="en-US" sz="1800" spc="-1" strike="noStrike" u="sng">
                <a:solidFill>
                  <a:srgbClr val="000000"/>
                </a:solidFill>
                <a:uFillTx/>
                <a:latin typeface="DejaVu Sans"/>
                <a:ea typeface="DejaVu Sans"/>
              </a:rPr>
              <a:t>during a defined time period</a:t>
            </a:r>
            <a:r>
              <a:rPr b="0" i="1" lang="en-US" sz="1800" spc="-1" strike="noStrike">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US" sz="1800" spc="-1" strike="noStrike">
              <a:latin typeface="Arial"/>
            </a:endParaRPr>
          </a:p>
        </p:txBody>
      </p:sp>
      <p:sp>
        <p:nvSpPr>
          <p:cNvPr id="108"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US" sz="2200" spc="-1" strike="noStrike">
              <a:latin typeface="Arial"/>
            </a:endParaRPr>
          </a:p>
        </p:txBody>
      </p:sp>
      <p:sp>
        <p:nvSpPr>
          <p:cNvPr id="109" name="CustomShape 4"/>
          <p:cNvSpPr/>
          <p:nvPr/>
        </p:nvSpPr>
        <p:spPr>
          <a:xfrm>
            <a:off x="360720" y="2286000"/>
            <a:ext cx="10789200" cy="1548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10" name="CustomShape 5"/>
          <p:cNvSpPr/>
          <p:nvPr/>
        </p:nvSpPr>
        <p:spPr>
          <a:xfrm>
            <a:off x="263520" y="649224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US" sz="900" spc="-1" strike="noStrike">
              <a:latin typeface="Arial"/>
            </a:endParaRPr>
          </a:p>
        </p:txBody>
      </p:sp>
      <p:sp>
        <p:nvSpPr>
          <p:cNvPr id="111" name="CustomShape 6"/>
          <p:cNvSpPr/>
          <p:nvPr/>
        </p:nvSpPr>
        <p:spPr>
          <a:xfrm>
            <a:off x="365760" y="4297680"/>
            <a:ext cx="10789200" cy="1548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CustomShape 1"/>
          <p:cNvSpPr/>
          <p:nvPr/>
        </p:nvSpPr>
        <p:spPr>
          <a:xfrm>
            <a:off x="335520" y="4406760"/>
            <a:ext cx="10738800" cy="13478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latin typeface="Arial"/>
            </a:endParaRPr>
          </a:p>
        </p:txBody>
      </p:sp>
      <p:sp>
        <p:nvSpPr>
          <p:cNvPr id="366" name="CustomShape 2"/>
          <p:cNvSpPr/>
          <p:nvPr/>
        </p:nvSpPr>
        <p:spPr>
          <a:xfrm>
            <a:off x="335520" y="2906640"/>
            <a:ext cx="10738800" cy="14857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Conclusion</a:t>
            </a:r>
            <a:endParaRPr b="0" lang="en-US" sz="2400" spc="-1" strike="noStrike">
              <a:latin typeface="Arial"/>
            </a:endParaRPr>
          </a:p>
        </p:txBody>
      </p:sp>
      <p:sp>
        <p:nvSpPr>
          <p:cNvPr id="368" name="CustomShape 2"/>
          <p:cNvSpPr/>
          <p:nvPr/>
        </p:nvSpPr>
        <p:spPr>
          <a:xfrm>
            <a:off x="335520" y="1268640"/>
            <a:ext cx="10740240" cy="5027760"/>
          </a:xfrm>
          <a:prstGeom prst="rect">
            <a:avLst/>
          </a:prstGeom>
          <a:noFill/>
          <a:ln>
            <a:noFill/>
          </a:ln>
        </p:spPr>
        <p:style>
          <a:lnRef idx="0"/>
          <a:fillRef idx="0"/>
          <a:effectRef idx="0"/>
          <a:fontRef idx="minor"/>
        </p:style>
        <p:txBody>
          <a:bodyPr lIns="90000" rIns="90000" tIns="45000" bIns="45000" anchor="ctr">
            <a:noAutofit/>
          </a:bodyPr>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climate change </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Weather vs. climate</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GHGs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Global warming</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Feedback effects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Etc.</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Effects of different global warming paths (1.5°C vs 2/3/4°C) </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Exercise E01</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CustomShape 1"/>
          <p:cNvSpPr/>
          <p:nvPr/>
        </p:nvSpPr>
        <p:spPr>
          <a:xfrm>
            <a:off x="335520" y="4406760"/>
            <a:ext cx="10738800" cy="13478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E01</a:t>
            </a:r>
            <a:endParaRPr b="0" lang="en-US" sz="3000" spc="-1" strike="noStrike">
              <a:latin typeface="Arial"/>
            </a:endParaRPr>
          </a:p>
        </p:txBody>
      </p:sp>
      <p:sp>
        <p:nvSpPr>
          <p:cNvPr id="370" name="CustomShape 2"/>
          <p:cNvSpPr/>
          <p:nvPr/>
        </p:nvSpPr>
        <p:spPr>
          <a:xfrm>
            <a:off x="335520" y="2906640"/>
            <a:ext cx="10738800" cy="14857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E01</a:t>
            </a:r>
            <a:endParaRPr b="0" lang="en-US" sz="2400" spc="-1" strike="noStrike">
              <a:latin typeface="Arial"/>
            </a:endParaRPr>
          </a:p>
        </p:txBody>
      </p:sp>
      <p:sp>
        <p:nvSpPr>
          <p:cNvPr id="372"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Go to the </a:t>
            </a:r>
            <a:r>
              <a:rPr b="0" lang="en-US" sz="1800" spc="-1" strike="noStrike" u="sng">
                <a:solidFill>
                  <a:srgbClr val="0000ff"/>
                </a:solidFill>
                <a:uFillTx/>
                <a:latin typeface="DejaVu Sans"/>
                <a:ea typeface="DejaVu Sans"/>
                <a:hlinkClick r:id="rId1"/>
              </a:rPr>
              <a:t>carbonfootprint.com</a:t>
            </a:r>
            <a:r>
              <a:rPr b="0" lang="en-US" sz="1800" spc="-1" strike="noStrike">
                <a:solidFill>
                  <a:srgbClr val="000000"/>
                </a:solidFill>
                <a:latin typeface="DejaVu Sans"/>
                <a:ea typeface="DejaVu Sans"/>
              </a:rPr>
              <a:t> website and calculate your personal carbon footprint </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result according to submission guideline posted in the exercise sheet → E01.</a:t>
            </a:r>
            <a:endParaRPr b="0" lang="en-US" sz="1800" spc="-1" strike="noStrike">
              <a:latin typeface="Arial"/>
            </a:endParaRPr>
          </a:p>
        </p:txBody>
      </p:sp>
      <p:sp>
        <p:nvSpPr>
          <p:cNvPr id="373"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Your Personal CO2 Footprint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Additional Resources</a:t>
            </a:r>
            <a:endParaRPr b="0" lang="en-US" sz="2400" spc="-1" strike="noStrike">
              <a:latin typeface="Arial"/>
            </a:endParaRPr>
          </a:p>
        </p:txBody>
      </p:sp>
      <p:sp>
        <p:nvSpPr>
          <p:cNvPr id="375" name="CustomShape 2"/>
          <p:cNvSpPr/>
          <p:nvPr/>
        </p:nvSpPr>
        <p:spPr>
          <a:xfrm>
            <a:off x="335520" y="1268640"/>
            <a:ext cx="10740240" cy="5027760"/>
          </a:xfrm>
          <a:prstGeom prst="rect">
            <a:avLst/>
          </a:prstGeom>
          <a:noFill/>
          <a:ln>
            <a:noFill/>
          </a:ln>
        </p:spPr>
        <p:style>
          <a:lnRef idx="0"/>
          <a:fillRef idx="0"/>
          <a:effectRef idx="0"/>
          <a:fontRef idx="minor"/>
        </p:style>
        <p:txBody>
          <a:bodyPr lIns="90000" rIns="90000" tIns="45000" bIns="45000" anchor="ctr">
            <a:noAutofit/>
          </a:bodyPr>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Sixth Assessment Report – Climate Change 2022: Impacts, Adaption and Vulnerability – </a:t>
            </a:r>
            <a:r>
              <a:rPr b="0" lang="en-US" sz="1800" spc="-1" strike="noStrike" u="sng">
                <a:solidFill>
                  <a:srgbClr val="0000ff"/>
                </a:solidFill>
                <a:uFillTx/>
                <a:latin typeface="DejaVu Sans"/>
                <a:ea typeface="DejaVu Sans"/>
                <a:hlinkClick r:id="rId1"/>
              </a:rPr>
              <a:t>Link</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Basics of climate geography (Freie Universität Berlin)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NASA – What’s the Difference Between Weather and Climate? – </a:t>
            </a:r>
            <a:r>
              <a:rPr b="0" lang="en-US" sz="1800" spc="-1" strike="noStrike" u="sng">
                <a:solidFill>
                  <a:srgbClr val="0000ff"/>
                </a:solidFill>
                <a:uFillTx/>
                <a:latin typeface="DejaVu Sans"/>
                <a:ea typeface="DejaVu Sans"/>
                <a:hlinkClick r:id="rId3"/>
              </a:rPr>
              <a:t>Link</a:t>
            </a: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Last Week Tonight with John Oliver (2022) – Environmental Racism – </a:t>
            </a:r>
            <a:r>
              <a:rPr b="0" lang="en-US" sz="1800" spc="-1" strike="noStrike" u="sng">
                <a:solidFill>
                  <a:srgbClr val="0000ff"/>
                </a:solidFill>
                <a:uFillTx/>
                <a:latin typeface="DejaVu Sans"/>
                <a:ea typeface="DejaVu Sans"/>
                <a:hlinkClick r:id="rId4"/>
              </a:rPr>
              <a:t>Link</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1268640"/>
            <a:ext cx="10741320" cy="50288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377" name="CustomShape 2"/>
          <p:cNvSpPr/>
          <p:nvPr/>
        </p:nvSpPr>
        <p:spPr>
          <a:xfrm>
            <a:off x="335520" y="764640"/>
            <a:ext cx="10741320" cy="4921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13"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climate</a:t>
            </a:r>
            <a:r>
              <a:rPr b="0" i="1" lang="en-US" sz="1800" spc="-1" strike="noStrike">
                <a:solidFill>
                  <a:srgbClr val="000000"/>
                </a:solidFill>
                <a:latin typeface="DejaVu Sans"/>
                <a:ea typeface="DejaVu Sans"/>
              </a:rPr>
              <a:t> is describing the long term (min 30 years) and average weather conditions for a specific region. Examples: maritime climate, cold-dry desert climate, tropical climate.”</a:t>
            </a:r>
            <a:endParaRPr b="0" lang="en-US" sz="1800" spc="-1" strike="noStrike">
              <a:latin typeface="Arial"/>
            </a:endParaRPr>
          </a:p>
        </p:txBody>
      </p:sp>
      <p:sp>
        <p:nvSpPr>
          <p:cNvPr id="114"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a:t>
            </a:r>
            <a:endParaRPr b="0" lang="en-US" sz="2200" spc="-1" strike="noStrike">
              <a:latin typeface="Arial"/>
            </a:endParaRPr>
          </a:p>
        </p:txBody>
      </p:sp>
      <p:sp>
        <p:nvSpPr>
          <p:cNvPr id="115" name="CustomShape 4"/>
          <p:cNvSpPr/>
          <p:nvPr/>
        </p:nvSpPr>
        <p:spPr>
          <a:xfrm>
            <a:off x="263520" y="649224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US" sz="900" spc="-1" strike="noStrike">
              <a:latin typeface="Arial"/>
            </a:endParaRPr>
          </a:p>
        </p:txBody>
      </p:sp>
      <p:sp>
        <p:nvSpPr>
          <p:cNvPr id="116" name="CustomShape 5"/>
          <p:cNvSpPr/>
          <p:nvPr/>
        </p:nvSpPr>
        <p:spPr>
          <a:xfrm>
            <a:off x="360720" y="3291840"/>
            <a:ext cx="10789200" cy="1365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18"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b="0" lang="en-US" sz="1800" spc="-1" strike="noStrike">
              <a:latin typeface="Arial"/>
            </a:endParaRPr>
          </a:p>
        </p:txBody>
      </p:sp>
      <p:sp>
        <p:nvSpPr>
          <p:cNvPr id="119" name="CustomShape 3"/>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 Change</a:t>
            </a:r>
            <a:endParaRPr b="0" lang="en-US" sz="2200" spc="-1" strike="noStrike">
              <a:latin typeface="Arial"/>
            </a:endParaRPr>
          </a:p>
        </p:txBody>
      </p:sp>
      <p:sp>
        <p:nvSpPr>
          <p:cNvPr id="120" name="CustomShape 4"/>
          <p:cNvSpPr/>
          <p:nvPr/>
        </p:nvSpPr>
        <p:spPr>
          <a:xfrm>
            <a:off x="360720" y="3291840"/>
            <a:ext cx="10789200" cy="1365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21" name="CustomShape 5"/>
          <p:cNvSpPr/>
          <p:nvPr/>
        </p:nvSpPr>
        <p:spPr>
          <a:xfrm>
            <a:off x="263520" y="649224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23"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Effect</a:t>
            </a:r>
            <a:endParaRPr b="0" lang="en-US" sz="2200" spc="-1" strike="noStrike">
              <a:latin typeface="Arial"/>
            </a:endParaRPr>
          </a:p>
        </p:txBody>
      </p:sp>
      <p:pic>
        <p:nvPicPr>
          <p:cNvPr id="124" name="" descr=""/>
          <p:cNvPicPr/>
          <p:nvPr/>
        </p:nvPicPr>
        <p:blipFill>
          <a:blip r:embed="rId1"/>
          <a:stretch/>
        </p:blipFill>
        <p:spPr>
          <a:xfrm>
            <a:off x="1920240" y="1575720"/>
            <a:ext cx="8103960" cy="4910760"/>
          </a:xfrm>
          <a:prstGeom prst="rect">
            <a:avLst/>
          </a:prstGeom>
          <a:ln>
            <a:noFill/>
          </a:ln>
        </p:spPr>
      </p:pic>
      <p:sp>
        <p:nvSpPr>
          <p:cNvPr id="125" name="CustomShape 3"/>
          <p:cNvSpPr/>
          <p:nvPr/>
        </p:nvSpPr>
        <p:spPr>
          <a:xfrm>
            <a:off x="263520" y="6492240"/>
            <a:ext cx="1052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User “A loose necktie” – https://commons.wikimedia.org/wiki/File:Greenhouse-effect-t2.svg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4053</TotalTime>
  <Application>LibreOffice/6.4.7.2$Linux_X86_64 LibreOffice_project/40$Build-2</Application>
  <Words>1010</Words>
  <Paragraphs>159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2022-05-02T11:58:18Z</dcterms:modified>
  <cp:revision>3643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20</vt:i4>
  </property>
</Properties>
</file>